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7"/>
  </p:sldMasterIdLst>
  <p:notesMasterIdLst>
    <p:notesMasterId r:id="rId33"/>
  </p:notesMasterIdLst>
  <p:handoutMasterIdLst>
    <p:handoutMasterId r:id="rId34"/>
  </p:handoutMasterIdLst>
  <p:sldIdLst>
    <p:sldId id="2134805142" r:id="rId8"/>
    <p:sldId id="2076137863" r:id="rId9"/>
    <p:sldId id="2134805187" r:id="rId10"/>
    <p:sldId id="2147309183" r:id="rId11"/>
    <p:sldId id="2076136131" r:id="rId12"/>
    <p:sldId id="2141411478" r:id="rId13"/>
    <p:sldId id="2123258879" r:id="rId14"/>
    <p:sldId id="2147309181" r:id="rId15"/>
    <p:sldId id="1731" r:id="rId16"/>
    <p:sldId id="1733" r:id="rId17"/>
    <p:sldId id="1732" r:id="rId18"/>
    <p:sldId id="2134805214" r:id="rId19"/>
    <p:sldId id="2147309186" r:id="rId20"/>
    <p:sldId id="2147309187" r:id="rId21"/>
    <p:sldId id="2147309188" r:id="rId22"/>
    <p:sldId id="2134805193" r:id="rId23"/>
    <p:sldId id="2147309189" r:id="rId24"/>
    <p:sldId id="2147309174" r:id="rId25"/>
    <p:sldId id="2134805154" r:id="rId26"/>
    <p:sldId id="2147309176" r:id="rId27"/>
    <p:sldId id="2147309177" r:id="rId28"/>
    <p:sldId id="2147309178" r:id="rId29"/>
    <p:sldId id="2147309179" r:id="rId30"/>
    <p:sldId id="2147309180" r:id="rId31"/>
    <p:sldId id="2076136210" r:id="rId32"/>
  </p:sldIdLst>
  <p:sldSz cx="12192000" cy="6858000"/>
  <p:notesSz cx="6858000" cy="9144000"/>
  <p:custDataLst>
    <p:tags r:id="rId35"/>
  </p:custDataLst>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19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2B60"/>
    <a:srgbClr val="E6E6E6"/>
    <a:srgbClr val="50E6FF"/>
    <a:srgbClr val="D2D2D2"/>
    <a:srgbClr val="737373"/>
    <a:srgbClr val="505050"/>
    <a:srgbClr val="2F2F2F"/>
    <a:srgbClr val="060F1E"/>
    <a:srgbClr val="0A1E3C"/>
    <a:srgbClr val="0B1D39"/>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61" autoAdjust="0"/>
    <p:restoredTop sz="73512" autoAdjust="0"/>
  </p:normalViewPr>
  <p:slideViewPr>
    <p:cSldViewPr snapToGrid="0">
      <p:cViewPr varScale="1">
        <p:scale>
          <a:sx n="124" d="100"/>
          <a:sy n="124" d="100"/>
        </p:scale>
        <p:origin x="90" y="10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200" d="100"/>
          <a:sy n="200" d="100"/>
        </p:scale>
        <p:origin x="748" y="-32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7/26/2022 10:50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7/26/2022 10:50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usinessapplications.transform.microsoft.com/download?assetname=assets%2FDynamics%20365%20Customer%20Insights%20Pitch%20Deck.ppt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900" b="0" i="0" u="none" strike="noStrike" kern="1200" dirty="0">
                <a:solidFill>
                  <a:srgbClr val="000000"/>
                </a:solidFill>
                <a:effectLst/>
                <a:latin typeface="Segoe UI" panose="020B0502040204020203" pitchFamily="34" charset="0"/>
                <a:ea typeface="+mn-ea"/>
                <a:cs typeface="+mn-cs"/>
              </a:rPr>
              <a:t>Ask a client question like:</a:t>
            </a:r>
          </a:p>
          <a:p>
            <a:pPr marL="171450" indent="-171450" algn="l" rtl="0" eaLnBrk="1" fontAlgn="ctr" latinLnBrk="0" hangingPunct="1">
              <a:spcBef>
                <a:spcPts val="0"/>
              </a:spcBef>
              <a:spcAft>
                <a:spcPts val="0"/>
              </a:spcAft>
              <a:buFont typeface="Arial" panose="020B0604020202020204" pitchFamily="34" charset="0"/>
              <a:buChar char="•"/>
            </a:pPr>
            <a:r>
              <a:rPr lang="en-US" sz="900" b="0" i="0" u="none" strike="noStrike" kern="1200" dirty="0">
                <a:solidFill>
                  <a:srgbClr val="000000"/>
                </a:solidFill>
                <a:effectLst/>
                <a:latin typeface="Segoe UI" panose="020B0502040204020203" pitchFamily="34" charset="0"/>
                <a:ea typeface="+mn-ea"/>
                <a:cs typeface="+mn-cs"/>
              </a:rPr>
              <a:t>What kind of changes are you making to your digital strategy due to the pandemic?</a:t>
            </a:r>
          </a:p>
          <a:p>
            <a:pPr marL="171450" indent="-171450" algn="l" rtl="0" eaLnBrk="1" fontAlgn="ctr" latinLnBrk="0" hangingPunct="1">
              <a:spcBef>
                <a:spcPts val="0"/>
              </a:spcBef>
              <a:spcAft>
                <a:spcPts val="0"/>
              </a:spcAft>
              <a:buFont typeface="Arial" panose="020B0604020202020204" pitchFamily="34" charset="0"/>
              <a:buChar char="•"/>
            </a:pPr>
            <a:r>
              <a:rPr lang="en-US" sz="900" b="0" i="0" u="none" strike="noStrike" kern="1200" dirty="0">
                <a:solidFill>
                  <a:srgbClr val="000000"/>
                </a:solidFill>
                <a:effectLst/>
                <a:latin typeface="Segoe UI" panose="020B0502040204020203" pitchFamily="34" charset="0"/>
                <a:ea typeface="+mn-ea"/>
                <a:cs typeface="+mn-cs"/>
              </a:rPr>
              <a:t>How are you adapting to the changing consumer behavior due to the pandemic?</a:t>
            </a:r>
          </a:p>
          <a:p>
            <a:pPr marL="171450" indent="-171450" algn="l" rtl="0" eaLnBrk="1" fontAlgn="ctr" latinLnBrk="0" hangingPunct="1">
              <a:spcBef>
                <a:spcPts val="0"/>
              </a:spcBef>
              <a:spcAft>
                <a:spcPts val="0"/>
              </a:spcAft>
              <a:buFont typeface="Arial" panose="020B0604020202020204" pitchFamily="34" charset="0"/>
              <a:buChar char="•"/>
            </a:pPr>
            <a:r>
              <a:rPr lang="en-US" sz="900" b="0" i="0" u="none" strike="noStrike" kern="1200" dirty="0">
                <a:solidFill>
                  <a:srgbClr val="000000"/>
                </a:solidFill>
                <a:effectLst/>
                <a:latin typeface="Segoe UI" panose="020B0502040204020203" pitchFamily="34" charset="0"/>
                <a:ea typeface="+mn-ea"/>
                <a:cs typeface="+mn-cs"/>
              </a:rPr>
              <a:t>Who are you finding to be your best customers and has that changed due to the pandemic?</a:t>
            </a:r>
          </a:p>
          <a:p>
            <a:pPr marL="171450" indent="-171450" algn="l" rtl="0" eaLnBrk="1" fontAlgn="ctr" latinLnBrk="0" hangingPunct="1">
              <a:spcBef>
                <a:spcPts val="0"/>
              </a:spcBef>
              <a:spcAft>
                <a:spcPts val="0"/>
              </a:spcAft>
              <a:buFont typeface="Arial" panose="020B0604020202020204" pitchFamily="34" charset="0"/>
              <a:buChar char="•"/>
            </a:pPr>
            <a:endParaRPr lang="en-US" sz="900" b="0" i="0" u="none" strike="noStrike" kern="1200" dirty="0">
              <a:solidFill>
                <a:srgbClr val="000000"/>
              </a:solidFill>
              <a:effectLst/>
              <a:latin typeface="Segoe UI" panose="020B0502040204020203" pitchFamily="34" charset="0"/>
              <a:ea typeface="+mn-ea"/>
              <a:cs typeface="+mn-cs"/>
            </a:endParaRPr>
          </a:p>
          <a:p>
            <a:pPr marL="0" marR="0" lvl="0" indent="0" algn="l" defTabSz="914367" rtl="0" eaLnBrk="1" fontAlgn="ctr" latinLnBrk="0" hangingPunct="1">
              <a:lnSpc>
                <a:spcPct val="90000"/>
              </a:lnSpc>
              <a:spcBef>
                <a:spcPts val="0"/>
              </a:spcBef>
              <a:spcAft>
                <a:spcPts val="0"/>
              </a:spcAft>
              <a:buClrTx/>
              <a:buSzTx/>
              <a:buFont typeface="Arial" panose="020B0604020202020204" pitchFamily="34" charset="0"/>
              <a:buNone/>
              <a:tabLst/>
              <a:defRPr/>
            </a:pPr>
            <a:r>
              <a:rPr lang="en-US" sz="900" b="0" i="0" u="none" strike="noStrike" kern="1200" dirty="0">
                <a:solidFill>
                  <a:srgbClr val="000000"/>
                </a:solidFill>
                <a:effectLst/>
                <a:latin typeface="Segoe UI" panose="020B0502040204020203" pitchFamily="34" charset="0"/>
                <a:ea typeface="+mn-ea"/>
                <a:cs typeface="+mn-cs"/>
              </a:rPr>
              <a:t>At Microsoft Advertising, we are seeing s</a:t>
            </a:r>
            <a:r>
              <a:rPr lang="en-US" sz="900" b="0" i="0" u="none" strike="noStrike" kern="1200" dirty="0">
                <a:solidFill>
                  <a:srgbClr val="FFFFFF"/>
                </a:solidFill>
                <a:effectLst/>
                <a:latin typeface="Segoe UI" panose="020B0502040204020203" pitchFamily="34" charset="0"/>
              </a:rPr>
              <a:t>hifts in </a:t>
            </a:r>
            <a:r>
              <a:rPr lang="en-US" sz="900" b="0" i="0" u="none" strike="noStrike" kern="1200" dirty="0">
                <a:solidFill>
                  <a:srgbClr val="FF0000"/>
                </a:solidFill>
                <a:effectLst/>
                <a:latin typeface="Segoe UI" panose="020B0502040204020203" pitchFamily="34" charset="0"/>
              </a:rPr>
              <a:t>peoples' preferences and </a:t>
            </a:r>
            <a:r>
              <a:rPr lang="en-US" sz="900" b="0" i="0" u="none" strike="noStrike" kern="1200" dirty="0">
                <a:solidFill>
                  <a:srgbClr val="FFFFFF"/>
                </a:solidFill>
                <a:effectLst/>
                <a:latin typeface="Segoe UI" panose="020B0502040204020203" pitchFamily="34" charset="0"/>
              </a:rPr>
              <a:t>behavior that are creating long-lasting, permanent changes to how </a:t>
            </a:r>
            <a:r>
              <a:rPr lang="en-US" sz="900" b="0" i="0" u="none" strike="noStrike" kern="1200" dirty="0">
                <a:solidFill>
                  <a:srgbClr val="FF0000"/>
                </a:solidFill>
                <a:effectLst/>
                <a:latin typeface="Segoe UI" panose="020B0502040204020203" pitchFamily="34" charset="0"/>
              </a:rPr>
              <a:t>they</a:t>
            </a:r>
            <a:r>
              <a:rPr lang="en-US" sz="900" b="0" i="0" u="none" strike="noStrike" kern="1200" dirty="0">
                <a:solidFill>
                  <a:srgbClr val="FFFFFF"/>
                </a:solidFill>
                <a:effectLst/>
                <a:latin typeface="Segoe UI" panose="020B0502040204020203" pitchFamily="34" charset="0"/>
              </a:rPr>
              <a:t> engage with brands. </a:t>
            </a:r>
            <a:r>
              <a:rPr lang="en-US" sz="900" b="0" i="0" u="none" strike="noStrike" kern="1200" dirty="0">
                <a:solidFill>
                  <a:srgbClr val="000000"/>
                </a:solidFill>
                <a:effectLst/>
                <a:latin typeface="Segoe UI" panose="020B0502040204020203" pitchFamily="34" charset="0"/>
              </a:rPr>
              <a:t>There are new behaviors emerging that are changing the customer journey as </a:t>
            </a:r>
            <a:r>
              <a:rPr lang="en-US" sz="900" b="0" i="0" u="none" strike="noStrike"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work and life become more blended and people are getting more done online.  </a:t>
            </a:r>
          </a:p>
          <a:p>
            <a:pPr marL="0" marR="0" lvl="0" indent="0" algn="l" defTabSz="914367" rtl="0" eaLnBrk="1" fontAlgn="ctr" latinLnBrk="0" hangingPunct="1">
              <a:lnSpc>
                <a:spcPct val="90000"/>
              </a:lnSpc>
              <a:spcBef>
                <a:spcPts val="0"/>
              </a:spcBef>
              <a:spcAft>
                <a:spcPts val="0"/>
              </a:spcAft>
              <a:buClrTx/>
              <a:buSzTx/>
              <a:buFont typeface="Arial" panose="020B0604020202020204" pitchFamily="34" charset="0"/>
              <a:buNone/>
              <a:tabLst/>
              <a:defRPr/>
            </a:pPr>
            <a:endParaRPr lang="en-US" sz="900" b="0" i="0" u="none" strike="noStrike"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72050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kern="1200" dirty="0">
              <a:solidFill>
                <a:srgbClr val="000000"/>
              </a:solidFill>
              <a:highlight>
                <a:srgbClr val="FFFF00"/>
              </a:highlight>
            </a:endParaRPr>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5156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b="1" dirty="0"/>
              <a:t>Showcase your products and local retail store information to nearby shoppers with Local Inventory Ads.</a:t>
            </a:r>
          </a:p>
          <a:p>
            <a:pPr marL="0" indent="0">
              <a:spcAft>
                <a:spcPts val="1200"/>
              </a:spcAft>
              <a:buNone/>
            </a:pPr>
            <a:endParaRPr lang="en-US" b="1" dirty="0"/>
          </a:p>
          <a:p>
            <a:pPr marL="0" indent="0">
              <a:spcAft>
                <a:spcPts val="1200"/>
              </a:spcAft>
              <a:buNone/>
            </a:pPr>
            <a:r>
              <a:rPr lang="en-US" b="1" dirty="0">
                <a:solidFill>
                  <a:schemeClr val="tx2"/>
                </a:solidFill>
              </a:rPr>
              <a:t>Increase traffic from your Shopping Campaigns</a:t>
            </a:r>
            <a:br>
              <a:rPr lang="en-US" dirty="0">
                <a:solidFill>
                  <a:schemeClr val="accent1"/>
                </a:solidFill>
              </a:rPr>
            </a:br>
            <a:r>
              <a:rPr lang="en-US" dirty="0"/>
              <a:t>Use your retail and online stores to provide a better shopping experience for your shoppers and help increase click-through rates and click volume.</a:t>
            </a:r>
          </a:p>
          <a:p>
            <a:pPr marL="0" indent="0">
              <a:spcAft>
                <a:spcPts val="1200"/>
              </a:spcAft>
              <a:buNone/>
            </a:pPr>
            <a:r>
              <a:rPr lang="en-US" b="1" dirty="0">
                <a:solidFill>
                  <a:schemeClr val="tx2"/>
                </a:solidFill>
              </a:rPr>
              <a:t>Highlight your brick-and-mortar store locations</a:t>
            </a:r>
            <a:br>
              <a:rPr lang="en-US" dirty="0">
                <a:solidFill>
                  <a:schemeClr val="accent1"/>
                </a:solidFill>
              </a:rPr>
            </a:br>
            <a:r>
              <a:rPr lang="en-US" dirty="0"/>
              <a:t>Local Inventory Ads can help you increase foot traffic and sales in your retail stores.</a:t>
            </a:r>
          </a:p>
          <a:p>
            <a:pPr marL="0" indent="0">
              <a:spcAft>
                <a:spcPts val="1200"/>
              </a:spcAft>
              <a:buNone/>
            </a:pPr>
            <a:r>
              <a:rPr lang="en-US" b="1" dirty="0">
                <a:solidFill>
                  <a:schemeClr val="tx2"/>
                </a:solidFill>
              </a:rPr>
              <a:t>Promote products that are available in store only</a:t>
            </a:r>
            <a:br>
              <a:rPr lang="en-US" dirty="0">
                <a:solidFill>
                  <a:schemeClr val="accent1"/>
                </a:solidFill>
              </a:rPr>
            </a:br>
            <a:r>
              <a:rPr lang="en-US" dirty="0"/>
              <a:t>Now you can promote products that are available only in stores to nearby shoppers using Local Inventory Ads.</a:t>
            </a:r>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4307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We’re excited to help you reach your customers with a variety of media formats for both search and native, using video and images.  </a:t>
            </a:r>
            <a:br>
              <a:rPr lang="en-US" b="0" dirty="0"/>
            </a:br>
            <a:endParaRPr lang="en-US" b="1" dirty="0"/>
          </a:p>
          <a:p>
            <a:r>
              <a:rPr lang="en-US" sz="800" b="1" i="0" kern="1200" dirty="0">
                <a:solidFill>
                  <a:srgbClr val="505050"/>
                </a:solidFill>
                <a:effectLst/>
                <a:latin typeface="Avenir LT Pro"/>
                <a:ea typeface="+mn-ea"/>
                <a:cs typeface="Segoe UI"/>
              </a:rPr>
              <a:t>Video Ads (In pilot – US and UK markets, on the Microsoft Audience Network)</a:t>
            </a:r>
            <a:br>
              <a:rPr lang="en-US" sz="800" b="1" i="0" kern="1200" dirty="0">
                <a:solidFill>
                  <a:srgbClr val="505050"/>
                </a:solidFill>
                <a:effectLst/>
                <a:latin typeface="Avenir LT Pro"/>
                <a:ea typeface="+mn-ea"/>
                <a:cs typeface="Segoe UI"/>
              </a:rPr>
            </a:br>
            <a:r>
              <a:rPr lang="en-US" sz="800" b="0" i="0" dirty="0">
                <a:solidFill>
                  <a:srgbClr val="505050"/>
                </a:solidFill>
                <a:effectLst/>
                <a:latin typeface="Avenir LT Pro"/>
              </a:rPr>
              <a:t>Video advertising is changing rapidly and more so than ever this past year. </a:t>
            </a:r>
            <a:r>
              <a:rPr lang="en-US" sz="800" b="1" i="0" dirty="0">
                <a:solidFill>
                  <a:srgbClr val="505050"/>
                </a:solidFill>
                <a:effectLst/>
                <a:latin typeface="Avenir LT Pro"/>
                <a:cs typeface="Segoe UI"/>
              </a:rPr>
              <a:t>Video Ads </a:t>
            </a:r>
            <a:r>
              <a:rPr lang="en-US" sz="800" b="0" i="0" dirty="0">
                <a:solidFill>
                  <a:srgbClr val="505050"/>
                </a:solidFill>
                <a:effectLst/>
                <a:latin typeface="Avenir LT Pro"/>
                <a:cs typeface="Segoe UI"/>
              </a:rPr>
              <a:t>will be integrated in a page or article where user is most likely to engage with content, to help you reach a highly engaged audience of 300M daily active users who are watching videos. It’s all about bite-sized, short content these days, so videos can be anywhere from 6-120 seconds. For an optimal experience, they will play with sound off. These ads are based on a CPC or CPM model.</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800" dirty="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800" b="1" i="0" dirty="0">
                <a:solidFill>
                  <a:srgbClr val="505050"/>
                </a:solidFill>
                <a:effectLst/>
                <a:latin typeface="Avenir LT Pro"/>
                <a:cs typeface="Segoe UI"/>
              </a:rPr>
              <a:t>Multimedia Ads (Global)</a:t>
            </a:r>
            <a:endParaRPr lang="en-US" sz="800" dirty="0"/>
          </a:p>
          <a:p>
            <a:r>
              <a:rPr lang="en-US" sz="800" dirty="0"/>
              <a:t>Multi-media Ads are image ads that will serve on the mainline and right rail so you can showcase your brand using images in addition </a:t>
            </a:r>
            <a:r>
              <a:rPr lang="en-US" sz="800" dirty="0">
                <a:latin typeface="Segoe UI"/>
                <a:cs typeface="Segoe UI"/>
              </a:rPr>
              <a:t>to headlines and descriptions. It’s an exclusive ad space - for a given query only one customer will show up.</a:t>
            </a:r>
            <a:r>
              <a:rPr lang="en-US" sz="800" dirty="0"/>
              <a:t>   </a:t>
            </a:r>
            <a:r>
              <a:rPr lang="en-US" sz="800" dirty="0">
                <a:latin typeface="Segoe UI"/>
                <a:cs typeface="Segoe UI"/>
              </a:rPr>
              <a:t>These ads are created from images you have provided </a:t>
            </a:r>
            <a:r>
              <a:rPr lang="en-US" sz="800" b="1" i="1" dirty="0">
                <a:effectLst/>
                <a:latin typeface="Segoe UI" panose="020B0502040204020203" pitchFamily="34" charset="0"/>
                <a:ea typeface="Calibri" panose="020F0502020204030204" pitchFamily="34" charset="0"/>
              </a:rPr>
              <a:t>through image extensions.  </a:t>
            </a:r>
            <a:r>
              <a:rPr lang="en-US" sz="800" b="0" i="0" u="none" dirty="0">
                <a:effectLst/>
                <a:latin typeface="Segoe UI" panose="020B0502040204020203" pitchFamily="34" charset="0"/>
                <a:ea typeface="Calibri" panose="020F0502020204030204" pitchFamily="34" charset="0"/>
              </a:rPr>
              <a:t>B</a:t>
            </a:r>
            <a:r>
              <a:rPr lang="en-US" sz="800" b="0" i="0" u="none" dirty="0">
                <a:latin typeface="Segoe UI"/>
                <a:cs typeface="Segoe UI"/>
              </a:rPr>
              <a:t>u</a:t>
            </a:r>
            <a:r>
              <a:rPr lang="en-US" sz="800" u="none" dirty="0">
                <a:latin typeface="Segoe UI"/>
                <a:cs typeface="Segoe UI"/>
              </a:rPr>
              <a:t>t </a:t>
            </a:r>
            <a:r>
              <a:rPr lang="en-US" sz="800" dirty="0">
                <a:latin typeface="Segoe UI"/>
                <a:cs typeface="Segoe UI"/>
              </a:rPr>
              <a:t>don’t worry if you don’t have any images – we can suggest a few images for you from the best suited stock images.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b="1" i="1" dirty="0"/>
              <a:t>Unique to Microsoft Advertising:</a:t>
            </a:r>
            <a:r>
              <a:rPr lang="en-US" sz="800" i="1" dirty="0"/>
              <a:t> </a:t>
            </a:r>
            <a:r>
              <a:rPr lang="en-GB" sz="800" i="1" dirty="0"/>
              <a:t>This is a unique feature that’s not available in Google today. </a:t>
            </a:r>
            <a:endParaRPr lang="en-US" sz="800" dirty="0">
              <a:latin typeface="Segoe UI"/>
              <a:cs typeface="Segoe UI"/>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800" dirty="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800" b="1" i="0" dirty="0">
                <a:solidFill>
                  <a:srgbClr val="505050"/>
                </a:solidFill>
                <a:effectLst/>
                <a:latin typeface="Avenir LT Pro"/>
                <a:cs typeface="Segoe UI"/>
              </a:rPr>
              <a:t>Video Extensions (Global)</a:t>
            </a:r>
          </a:p>
          <a:p>
            <a:r>
              <a:rPr lang="en-US" sz="800" dirty="0"/>
              <a:t>We’re also excited to share that we’re now offering </a:t>
            </a:r>
            <a:r>
              <a:rPr lang="en-US" sz="800" b="1" dirty="0"/>
              <a:t>video extensions </a:t>
            </a:r>
            <a:r>
              <a:rPr lang="en-US" sz="800" dirty="0"/>
              <a:t>for both PC and mobile. These videos will be interactive on PC, so make sure to add a “catchy” Call to Action for users.</a:t>
            </a:r>
          </a:p>
          <a:p>
            <a:r>
              <a:rPr lang="en-US" sz="800" b="1" i="1" dirty="0"/>
              <a:t>Unique to Microsoft Advertising:</a:t>
            </a:r>
            <a:r>
              <a:rPr lang="en-US" sz="800" i="1" dirty="0"/>
              <a:t> </a:t>
            </a:r>
            <a:r>
              <a:rPr lang="en-GB" sz="800" i="1" dirty="0"/>
              <a:t>This is a unique feature that’s not available in Google today. </a:t>
            </a:r>
            <a:endParaRPr lang="en-US" sz="800" b="0" i="1" dirty="0">
              <a:solidFill>
                <a:srgbClr val="505050"/>
              </a:solidFill>
              <a:effectLst/>
              <a:latin typeface="Avenir LT Pro"/>
              <a:cs typeface="Segoe UI"/>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B14C037-8EF1-7846-9E50-CC5DFE4B9C1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70312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We’re excited to help you reach your customers with a variety of media formats for both search and native, using video and images.  </a:t>
            </a:r>
            <a:br>
              <a:rPr lang="en-US" b="0"/>
            </a:br>
            <a:endParaRPr lang="en-US" b="1"/>
          </a:p>
          <a:p>
            <a:r>
              <a:rPr lang="en-US" sz="900" b="1" i="0" kern="1200">
                <a:solidFill>
                  <a:srgbClr val="505050"/>
                </a:solidFill>
                <a:effectLst/>
                <a:latin typeface="Avenir LT Pro"/>
                <a:ea typeface="+mn-ea"/>
                <a:cs typeface="Segoe UI"/>
              </a:rPr>
              <a:t>Video Ads (In pilot – US and UK markets, on the Microsoft Audience Network)</a:t>
            </a:r>
            <a:br>
              <a:rPr lang="en-US" sz="900" b="1" i="0" kern="1200">
                <a:solidFill>
                  <a:srgbClr val="505050"/>
                </a:solidFill>
                <a:effectLst/>
                <a:latin typeface="Avenir LT Pro"/>
                <a:ea typeface="+mn-ea"/>
                <a:cs typeface="Segoe UI"/>
              </a:rPr>
            </a:br>
            <a:r>
              <a:rPr lang="en-US" sz="900" b="0" i="0">
                <a:solidFill>
                  <a:srgbClr val="505050"/>
                </a:solidFill>
                <a:effectLst/>
                <a:latin typeface="Avenir LT Pro"/>
              </a:rPr>
              <a:t>Video advertising is changing rapidly and more so than ever this past year. </a:t>
            </a:r>
            <a:r>
              <a:rPr lang="en-US" sz="900" b="1" i="0">
                <a:solidFill>
                  <a:srgbClr val="505050"/>
                </a:solidFill>
                <a:effectLst/>
                <a:latin typeface="Avenir LT Pro"/>
                <a:cs typeface="Segoe UI"/>
              </a:rPr>
              <a:t>Video Ads </a:t>
            </a:r>
            <a:r>
              <a:rPr lang="en-US" sz="900" b="0" i="0">
                <a:solidFill>
                  <a:srgbClr val="505050"/>
                </a:solidFill>
                <a:effectLst/>
                <a:latin typeface="Avenir LT Pro"/>
                <a:cs typeface="Segoe UI"/>
              </a:rPr>
              <a:t>will be integrated in a page or article where user is most likely to engage with content, to help you reach a highly engaged audience of 300M daily active users who are watching videos. It’s all about bite-sized, short content these days, so videos can be anywhere from 6-120 seconds. For an optimal experience, they will play with sound off. These ads are based on a CPC or CPM model.</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90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900" b="1" i="0">
                <a:solidFill>
                  <a:srgbClr val="505050"/>
                </a:solidFill>
                <a:effectLst/>
                <a:latin typeface="Avenir LT Pro"/>
                <a:cs typeface="Segoe UI"/>
              </a:rPr>
              <a:t>Multimedia Ads (Global)</a:t>
            </a:r>
            <a:endParaRPr lang="en-US" sz="900"/>
          </a:p>
          <a:p>
            <a:r>
              <a:rPr lang="en-US" sz="900"/>
              <a:t>Multi-media Ads are image ads that will serve on the mainline and right rail so you can showcase your brand using images in addition </a:t>
            </a:r>
            <a:r>
              <a:rPr lang="en-US" sz="900">
                <a:latin typeface="Segoe UI"/>
                <a:cs typeface="Segoe UI"/>
              </a:rPr>
              <a:t>to headlines and descriptions. It’s an exclusive ad space - for a given query only one customer will show up.</a:t>
            </a:r>
            <a:r>
              <a:rPr lang="en-US" sz="900"/>
              <a:t>   </a:t>
            </a:r>
            <a:r>
              <a:rPr lang="en-US" sz="900">
                <a:latin typeface="Segoe UI"/>
                <a:cs typeface="Segoe UI"/>
              </a:rPr>
              <a:t>These ads are created from images you have provided </a:t>
            </a:r>
            <a:r>
              <a:rPr lang="en-US" sz="900" b="1" i="1">
                <a:effectLst/>
                <a:latin typeface="Segoe UI" panose="020B0502040204020203" pitchFamily="34" charset="0"/>
                <a:ea typeface="Calibri" panose="020F0502020204030204" pitchFamily="34" charset="0"/>
              </a:rPr>
              <a:t>through image extensions.  </a:t>
            </a:r>
            <a:r>
              <a:rPr lang="en-US" sz="900" b="0" i="0" u="none">
                <a:effectLst/>
                <a:latin typeface="Segoe UI" panose="020B0502040204020203" pitchFamily="34" charset="0"/>
                <a:ea typeface="Calibri" panose="020F0502020204030204" pitchFamily="34" charset="0"/>
              </a:rPr>
              <a:t>B</a:t>
            </a:r>
            <a:r>
              <a:rPr lang="en-US" sz="900" b="0" i="0" u="none">
                <a:latin typeface="Segoe UI"/>
                <a:cs typeface="Segoe UI"/>
              </a:rPr>
              <a:t>u</a:t>
            </a:r>
            <a:r>
              <a:rPr lang="en-US" sz="900" u="none">
                <a:latin typeface="Segoe UI"/>
                <a:cs typeface="Segoe UI"/>
              </a:rPr>
              <a:t>t </a:t>
            </a:r>
            <a:r>
              <a:rPr lang="en-US" sz="900">
                <a:latin typeface="Segoe UI"/>
                <a:cs typeface="Segoe UI"/>
              </a:rPr>
              <a:t>don’t worry if you don’t have any images – we can suggest a few images for you from the best suited stock images.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i="1"/>
              <a:t>Unique to Microsoft Advertising:</a:t>
            </a:r>
            <a:r>
              <a:rPr lang="en-US" sz="900" i="1"/>
              <a:t> </a:t>
            </a:r>
            <a:r>
              <a:rPr lang="en-GB" sz="900" i="1"/>
              <a:t>This is a unique feature that’s not available in Google today. </a:t>
            </a:r>
            <a:endParaRPr lang="en-US" sz="900">
              <a:latin typeface="Segoe UI"/>
              <a:cs typeface="Segoe UI"/>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90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900" b="1" i="0">
                <a:solidFill>
                  <a:srgbClr val="505050"/>
                </a:solidFill>
                <a:effectLst/>
                <a:latin typeface="Avenir LT Pro"/>
                <a:cs typeface="Segoe UI"/>
              </a:rPr>
              <a:t>Video Extensions (Global)</a:t>
            </a:r>
          </a:p>
          <a:p>
            <a:r>
              <a:rPr lang="en-US" sz="900"/>
              <a:t>We’re also excited to share that we’re now offering </a:t>
            </a:r>
            <a:r>
              <a:rPr lang="en-US" sz="900" b="1"/>
              <a:t>video extensions </a:t>
            </a:r>
            <a:r>
              <a:rPr lang="en-US" sz="900"/>
              <a:t>for both PC and mobile. These videos will be interactive on PC, so make sure to add a “catchy” Call to Action for users.</a:t>
            </a:r>
          </a:p>
          <a:p>
            <a:r>
              <a:rPr lang="en-US" sz="900" b="1" i="1"/>
              <a:t>Unique to Microsoft Advertising:</a:t>
            </a:r>
            <a:r>
              <a:rPr lang="en-US" sz="900" i="1"/>
              <a:t> </a:t>
            </a:r>
            <a:r>
              <a:rPr lang="en-GB" sz="900" i="1"/>
              <a:t>This is a unique feature that’s not available in Google today. </a:t>
            </a:r>
            <a:endParaRPr lang="en-US" sz="900" b="0" i="1">
              <a:solidFill>
                <a:srgbClr val="505050"/>
              </a:solidFill>
              <a:effectLst/>
              <a:latin typeface="Avenir LT Pro"/>
              <a:cs typeface="Segoe UI"/>
            </a:endParaRPr>
          </a:p>
          <a:p>
            <a:endParaRPr lang="en-US"/>
          </a:p>
          <a:p>
            <a:endParaRPr lang="en-US"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207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We’re excited to help you reach your customers with a variety of media formats for both search and native, using video and images.  </a:t>
            </a:r>
            <a:br>
              <a:rPr lang="en-US" b="0"/>
            </a:br>
            <a:endParaRPr lang="en-US" b="1"/>
          </a:p>
          <a:p>
            <a:r>
              <a:rPr lang="en-US" sz="900" b="1" i="0" kern="1200">
                <a:solidFill>
                  <a:srgbClr val="505050"/>
                </a:solidFill>
                <a:effectLst/>
                <a:latin typeface="Avenir LT Pro"/>
                <a:ea typeface="+mn-ea"/>
                <a:cs typeface="Segoe UI"/>
              </a:rPr>
              <a:t>Video Ads (In pilot – US and UK markets, on the Microsoft Audience Network)</a:t>
            </a:r>
            <a:br>
              <a:rPr lang="en-US" sz="900" b="1" i="0" kern="1200">
                <a:solidFill>
                  <a:srgbClr val="505050"/>
                </a:solidFill>
                <a:effectLst/>
                <a:latin typeface="Avenir LT Pro"/>
                <a:ea typeface="+mn-ea"/>
                <a:cs typeface="Segoe UI"/>
              </a:rPr>
            </a:br>
            <a:r>
              <a:rPr lang="en-US" sz="900" b="0" i="0">
                <a:solidFill>
                  <a:srgbClr val="505050"/>
                </a:solidFill>
                <a:effectLst/>
                <a:latin typeface="Avenir LT Pro"/>
              </a:rPr>
              <a:t>Video advertising is changing rapidly and more so than ever this past year. </a:t>
            </a:r>
            <a:r>
              <a:rPr lang="en-US" sz="900" b="1" i="0">
                <a:solidFill>
                  <a:srgbClr val="505050"/>
                </a:solidFill>
                <a:effectLst/>
                <a:latin typeface="Avenir LT Pro"/>
                <a:cs typeface="Segoe UI"/>
              </a:rPr>
              <a:t>Video Ads </a:t>
            </a:r>
            <a:r>
              <a:rPr lang="en-US" sz="900" b="0" i="0">
                <a:solidFill>
                  <a:srgbClr val="505050"/>
                </a:solidFill>
                <a:effectLst/>
                <a:latin typeface="Avenir LT Pro"/>
                <a:cs typeface="Segoe UI"/>
              </a:rPr>
              <a:t>will be integrated in a page or article where user is most likely to engage with content, to help you reach a highly engaged audience of 300M daily active users who are watching videos. It’s all about bite-sized, short content these days, so videos can be anywhere from 6-120 seconds. For an optimal experience, they will play with sound off. These ads are based on a CPC or CPM model.</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90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900" b="1" i="0">
                <a:solidFill>
                  <a:srgbClr val="505050"/>
                </a:solidFill>
                <a:effectLst/>
                <a:latin typeface="Avenir LT Pro"/>
                <a:cs typeface="Segoe UI"/>
              </a:rPr>
              <a:t>Multimedia Ads (Global)</a:t>
            </a:r>
            <a:endParaRPr lang="en-US" sz="900"/>
          </a:p>
          <a:p>
            <a:r>
              <a:rPr lang="en-US" sz="900"/>
              <a:t>Multi-media Ads are image ads that will serve on the mainline and right rail so you can showcase your brand using images in addition </a:t>
            </a:r>
            <a:r>
              <a:rPr lang="en-US" sz="900">
                <a:latin typeface="Segoe UI"/>
                <a:cs typeface="Segoe UI"/>
              </a:rPr>
              <a:t>to headlines and descriptions. It’s an exclusive ad space - for a given query only one customer will show up.</a:t>
            </a:r>
            <a:r>
              <a:rPr lang="en-US" sz="900"/>
              <a:t>   </a:t>
            </a:r>
            <a:r>
              <a:rPr lang="en-US" sz="900">
                <a:latin typeface="Segoe UI"/>
                <a:cs typeface="Segoe UI"/>
              </a:rPr>
              <a:t>These ads are created from images you have provided </a:t>
            </a:r>
            <a:r>
              <a:rPr lang="en-US" sz="900" b="1" i="1">
                <a:effectLst/>
                <a:latin typeface="Segoe UI" panose="020B0502040204020203" pitchFamily="34" charset="0"/>
                <a:ea typeface="Calibri" panose="020F0502020204030204" pitchFamily="34" charset="0"/>
              </a:rPr>
              <a:t>through image extensions.  </a:t>
            </a:r>
            <a:r>
              <a:rPr lang="en-US" sz="900" b="0" i="0" u="none">
                <a:effectLst/>
                <a:latin typeface="Segoe UI" panose="020B0502040204020203" pitchFamily="34" charset="0"/>
                <a:ea typeface="Calibri" panose="020F0502020204030204" pitchFamily="34" charset="0"/>
              </a:rPr>
              <a:t>B</a:t>
            </a:r>
            <a:r>
              <a:rPr lang="en-US" sz="900" b="0" i="0" u="none">
                <a:latin typeface="Segoe UI"/>
                <a:cs typeface="Segoe UI"/>
              </a:rPr>
              <a:t>u</a:t>
            </a:r>
            <a:r>
              <a:rPr lang="en-US" sz="900" u="none">
                <a:latin typeface="Segoe UI"/>
                <a:cs typeface="Segoe UI"/>
              </a:rPr>
              <a:t>t </a:t>
            </a:r>
            <a:r>
              <a:rPr lang="en-US" sz="900">
                <a:latin typeface="Segoe UI"/>
                <a:cs typeface="Segoe UI"/>
              </a:rPr>
              <a:t>don’t worry if you don’t have any images – we can suggest a few images for you from the best suited stock images.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i="1"/>
              <a:t>Unique to Microsoft Advertising:</a:t>
            </a:r>
            <a:r>
              <a:rPr lang="en-US" sz="900" i="1"/>
              <a:t> </a:t>
            </a:r>
            <a:r>
              <a:rPr lang="en-GB" sz="900" i="1"/>
              <a:t>This is a unique feature that’s not available in Google today. </a:t>
            </a:r>
            <a:endParaRPr lang="en-US" sz="900">
              <a:latin typeface="Segoe UI"/>
              <a:cs typeface="Segoe UI"/>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90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900" b="1" i="0">
                <a:solidFill>
                  <a:srgbClr val="505050"/>
                </a:solidFill>
                <a:effectLst/>
                <a:latin typeface="Avenir LT Pro"/>
                <a:cs typeface="Segoe UI"/>
              </a:rPr>
              <a:t>Video Extensions (Global)</a:t>
            </a:r>
          </a:p>
          <a:p>
            <a:r>
              <a:rPr lang="en-US" sz="900"/>
              <a:t>We’re also excited to share that we’re now offering </a:t>
            </a:r>
            <a:r>
              <a:rPr lang="en-US" sz="900" b="1"/>
              <a:t>video extensions </a:t>
            </a:r>
            <a:r>
              <a:rPr lang="en-US" sz="900"/>
              <a:t>for both PC and mobile. These videos will be interactive on PC, so make sure to add a “catchy” Call to Action for users.</a:t>
            </a:r>
          </a:p>
          <a:p>
            <a:r>
              <a:rPr lang="en-US" sz="900" b="1" i="1"/>
              <a:t>Unique to Microsoft Advertising:</a:t>
            </a:r>
            <a:r>
              <a:rPr lang="en-US" sz="900" i="1"/>
              <a:t> </a:t>
            </a:r>
            <a:r>
              <a:rPr lang="en-GB" sz="900" i="1"/>
              <a:t>This is a unique feature that’s not available in Google today. </a:t>
            </a:r>
            <a:endParaRPr lang="en-US" sz="900" b="0" i="1">
              <a:solidFill>
                <a:srgbClr val="505050"/>
              </a:solidFill>
              <a:effectLst/>
              <a:latin typeface="Avenir LT Pro"/>
              <a:cs typeface="Segoe UI"/>
            </a:endParaRPr>
          </a:p>
          <a:p>
            <a:endParaRPr lang="en-US"/>
          </a:p>
          <a:p>
            <a:pPr marL="0" indent="0">
              <a:buFont typeface="Arial" panose="020B0604020202020204" pitchFamily="34" charset="0"/>
              <a:buNone/>
            </a:pPr>
            <a:endParaRPr lang="en-US" kern="1200" dirty="0">
              <a:solidFill>
                <a:srgbClr val="000000"/>
              </a:solidFill>
              <a:highlight>
                <a:srgbClr val="FFFF00"/>
              </a:highlight>
            </a:endParaRPr>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071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We’re excited to help you reach your customers with a variety of media formats for both search and native, using video and images.  </a:t>
            </a:r>
            <a:br>
              <a:rPr lang="en-US" b="0"/>
            </a:br>
            <a:endParaRPr lang="en-US" b="1"/>
          </a:p>
          <a:p>
            <a:r>
              <a:rPr lang="en-US" sz="900" b="1" i="0" kern="1200">
                <a:solidFill>
                  <a:srgbClr val="505050"/>
                </a:solidFill>
                <a:effectLst/>
                <a:latin typeface="Avenir LT Pro"/>
                <a:ea typeface="+mn-ea"/>
                <a:cs typeface="Segoe UI"/>
              </a:rPr>
              <a:t>Video Ads (In pilot – US and UK markets, on the Microsoft Audience Network)</a:t>
            </a:r>
            <a:br>
              <a:rPr lang="en-US" sz="900" b="1" i="0" kern="1200">
                <a:solidFill>
                  <a:srgbClr val="505050"/>
                </a:solidFill>
                <a:effectLst/>
                <a:latin typeface="Avenir LT Pro"/>
                <a:ea typeface="+mn-ea"/>
                <a:cs typeface="Segoe UI"/>
              </a:rPr>
            </a:br>
            <a:r>
              <a:rPr lang="en-US" sz="900" b="0" i="0">
                <a:solidFill>
                  <a:srgbClr val="505050"/>
                </a:solidFill>
                <a:effectLst/>
                <a:latin typeface="Avenir LT Pro"/>
              </a:rPr>
              <a:t>Video advertising is changing rapidly and more so than ever this past year. </a:t>
            </a:r>
            <a:r>
              <a:rPr lang="en-US" sz="900" b="1" i="0">
                <a:solidFill>
                  <a:srgbClr val="505050"/>
                </a:solidFill>
                <a:effectLst/>
                <a:latin typeface="Avenir LT Pro"/>
                <a:cs typeface="Segoe UI"/>
              </a:rPr>
              <a:t>Video Ads </a:t>
            </a:r>
            <a:r>
              <a:rPr lang="en-US" sz="900" b="0" i="0">
                <a:solidFill>
                  <a:srgbClr val="505050"/>
                </a:solidFill>
                <a:effectLst/>
                <a:latin typeface="Avenir LT Pro"/>
                <a:cs typeface="Segoe UI"/>
              </a:rPr>
              <a:t>will be integrated in a page or article where user is most likely to engage with content, to help you reach a highly engaged audience of 300M daily active users who are watching videos. It’s all about bite-sized, short content these days, so videos can be anywhere from 6-120 seconds. For an optimal experience, they will play with sound off. These ads are based on a CPC or CPM model.</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90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900" b="1" i="0">
                <a:solidFill>
                  <a:srgbClr val="505050"/>
                </a:solidFill>
                <a:effectLst/>
                <a:latin typeface="Avenir LT Pro"/>
                <a:cs typeface="Segoe UI"/>
              </a:rPr>
              <a:t>Multimedia Ads (Global)</a:t>
            </a:r>
            <a:endParaRPr lang="en-US" sz="900"/>
          </a:p>
          <a:p>
            <a:r>
              <a:rPr lang="en-US" sz="900"/>
              <a:t>Multi-media Ads are image ads that will serve on the mainline and right rail so you can showcase your brand using images in addition </a:t>
            </a:r>
            <a:r>
              <a:rPr lang="en-US" sz="900">
                <a:latin typeface="Segoe UI"/>
                <a:cs typeface="Segoe UI"/>
              </a:rPr>
              <a:t>to headlines and descriptions. It’s an exclusive ad space - for a given query only one customer will show up.</a:t>
            </a:r>
            <a:r>
              <a:rPr lang="en-US" sz="900"/>
              <a:t>   </a:t>
            </a:r>
            <a:r>
              <a:rPr lang="en-US" sz="900">
                <a:latin typeface="Segoe UI"/>
                <a:cs typeface="Segoe UI"/>
              </a:rPr>
              <a:t>These ads are created from images you have provided </a:t>
            </a:r>
            <a:r>
              <a:rPr lang="en-US" sz="900" b="1" i="1">
                <a:effectLst/>
                <a:latin typeface="Segoe UI" panose="020B0502040204020203" pitchFamily="34" charset="0"/>
                <a:ea typeface="Calibri" panose="020F0502020204030204" pitchFamily="34" charset="0"/>
              </a:rPr>
              <a:t>through image extensions.  </a:t>
            </a:r>
            <a:r>
              <a:rPr lang="en-US" sz="900" b="0" i="0" u="none">
                <a:effectLst/>
                <a:latin typeface="Segoe UI" panose="020B0502040204020203" pitchFamily="34" charset="0"/>
                <a:ea typeface="Calibri" panose="020F0502020204030204" pitchFamily="34" charset="0"/>
              </a:rPr>
              <a:t>B</a:t>
            </a:r>
            <a:r>
              <a:rPr lang="en-US" sz="900" b="0" i="0" u="none">
                <a:latin typeface="Segoe UI"/>
                <a:cs typeface="Segoe UI"/>
              </a:rPr>
              <a:t>u</a:t>
            </a:r>
            <a:r>
              <a:rPr lang="en-US" sz="900" u="none">
                <a:latin typeface="Segoe UI"/>
                <a:cs typeface="Segoe UI"/>
              </a:rPr>
              <a:t>t </a:t>
            </a:r>
            <a:r>
              <a:rPr lang="en-US" sz="900">
                <a:latin typeface="Segoe UI"/>
                <a:cs typeface="Segoe UI"/>
              </a:rPr>
              <a:t>don’t worry if you don’t have any images – we can suggest a few images for you from the best suited stock images.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i="1"/>
              <a:t>Unique to Microsoft Advertising:</a:t>
            </a:r>
            <a:r>
              <a:rPr lang="en-US" sz="900" i="1"/>
              <a:t> </a:t>
            </a:r>
            <a:r>
              <a:rPr lang="en-GB" sz="900" i="1"/>
              <a:t>This is a unique feature that’s not available in Google today. </a:t>
            </a:r>
            <a:endParaRPr lang="en-US" sz="900">
              <a:latin typeface="Segoe UI"/>
              <a:cs typeface="Segoe UI"/>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90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900" b="1" i="0">
                <a:solidFill>
                  <a:srgbClr val="505050"/>
                </a:solidFill>
                <a:effectLst/>
                <a:latin typeface="Avenir LT Pro"/>
                <a:cs typeface="Segoe UI"/>
              </a:rPr>
              <a:t>Video Extensions (Global)</a:t>
            </a:r>
          </a:p>
          <a:p>
            <a:r>
              <a:rPr lang="en-US" sz="900"/>
              <a:t>We’re also excited to share that we’re now offering </a:t>
            </a:r>
            <a:r>
              <a:rPr lang="en-US" sz="900" b="1"/>
              <a:t>video extensions </a:t>
            </a:r>
            <a:r>
              <a:rPr lang="en-US" sz="900"/>
              <a:t>for both PC and mobile. These videos will be interactive on PC, so make sure to add a “catchy” Call to Action for users.</a:t>
            </a:r>
          </a:p>
          <a:p>
            <a:r>
              <a:rPr lang="en-US" sz="900" b="1" i="1"/>
              <a:t>Unique to Microsoft Advertising:</a:t>
            </a:r>
            <a:r>
              <a:rPr lang="en-US" sz="900" i="1"/>
              <a:t> </a:t>
            </a:r>
            <a:r>
              <a:rPr lang="en-GB" sz="900" i="1"/>
              <a:t>This is a unique feature that’s not available in Google today. </a:t>
            </a:r>
            <a:endParaRPr lang="en-US" sz="900" b="0" i="1">
              <a:solidFill>
                <a:srgbClr val="505050"/>
              </a:solidFill>
              <a:effectLst/>
              <a:latin typeface="Avenir LT Pro"/>
              <a:cs typeface="Segoe UI"/>
            </a:endParaRPr>
          </a:p>
          <a:p>
            <a:endParaRPr lang="en-US"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3131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700" b="1" kern="1200" dirty="0">
                <a:solidFill>
                  <a:schemeClr val="tx1"/>
                </a:solidFill>
                <a:effectLst/>
                <a:latin typeface="Segoe UI Light" pitchFamily="34" charset="0"/>
                <a:ea typeface="+mn-ea"/>
                <a:cs typeface="+mn-cs"/>
              </a:rPr>
              <a:t>Microsoft Advertising has audience targeting options available for everyone </a:t>
            </a:r>
            <a:r>
              <a:rPr lang="en-US" sz="700" kern="1200" dirty="0">
                <a:solidFill>
                  <a:schemeClr val="tx1"/>
                </a:solidFill>
                <a:effectLst/>
                <a:latin typeface="Segoe UI Light" pitchFamily="34" charset="0"/>
                <a:ea typeface="+mn-ea"/>
                <a:cs typeface="+mn-cs"/>
              </a:rPr>
              <a:t>– whether you bring the data or we bring the data, you create the audience list or Microsoft Advertising creates the audience list, or whether you’ve tagged your website or not., there’s an option for everyone</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700" kern="1200" dirty="0">
              <a:solidFill>
                <a:schemeClr val="tx1"/>
              </a:solidFill>
              <a:effectLst/>
              <a:latin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700" kern="1200" dirty="0">
                <a:solidFill>
                  <a:schemeClr val="tx1"/>
                </a:solidFill>
                <a:effectLst/>
                <a:latin typeface="Calibri" panose="020F0502020204030204" pitchFamily="34" charset="0"/>
                <a:cs typeface="Times New Roman" panose="02020603050405020304" pitchFamily="18" charset="0"/>
              </a:rPr>
              <a:t>We offer basic targeting features to more advanced targeting based on </a:t>
            </a:r>
            <a:r>
              <a:rPr lang="en-US" sz="7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Microsoft’s audience intelligence which consists of robust privacy-safe consumer data sets, including search and web activity, LinkedIn professional profiles, and demographics and applies machine learning algorithms to develop audiences based on a powerful set of attributes, such as product and brand preferences, purchases and conversions, content preferences, and location. </a:t>
            </a:r>
            <a:endParaRPr lang="en-US" sz="700" kern="1200" dirty="0">
              <a:solidFill>
                <a:schemeClr val="tx1"/>
              </a:solidFill>
              <a:effectLst/>
              <a:latin typeface="Calibri" panose="020F0502020204030204" pitchFamily="34" charset="0"/>
              <a:ea typeface="+mn-ea"/>
              <a:cs typeface="Times New Roman" panose="02020603050405020304" pitchFamily="18" charset="0"/>
            </a:endParaRPr>
          </a:p>
          <a:p>
            <a:pPr marL="285750" indent="-285750">
              <a:buFont typeface="Arial" panose="020B0604020202020204" pitchFamily="34" charset="0"/>
              <a:buChar char="•"/>
            </a:pPr>
            <a:r>
              <a:rPr lang="en-US" sz="600" b="1" kern="1200" dirty="0">
                <a:solidFill>
                  <a:schemeClr val="tx1"/>
                </a:solidFill>
                <a:effectLst/>
                <a:latin typeface="Segoe UI Light" pitchFamily="34" charset="0"/>
                <a:ea typeface="+mn-ea"/>
                <a:cs typeface="+mn-cs"/>
              </a:rPr>
              <a:t>Remarketing:</a:t>
            </a:r>
            <a:r>
              <a:rPr lang="en-US" sz="600" kern="1200" dirty="0">
                <a:solidFill>
                  <a:schemeClr val="tx1"/>
                </a:solidFill>
                <a:effectLst/>
                <a:latin typeface="Segoe UI Light" pitchFamily="34" charset="0"/>
                <a:ea typeface="+mn-ea"/>
                <a:cs typeface="+mn-cs"/>
              </a:rPr>
              <a:t> Allows you to reengage with audiences that have previously visited your site – another chance to influence users to convert.</a:t>
            </a:r>
          </a:p>
          <a:p>
            <a:pPr marL="285750" indent="-285750">
              <a:buFont typeface="Arial" panose="020B0604020202020204" pitchFamily="34" charset="0"/>
              <a:buChar char="•"/>
            </a:pPr>
            <a:r>
              <a:rPr lang="en-US" sz="600" b="1" kern="1200" dirty="0">
                <a:solidFill>
                  <a:schemeClr val="tx1"/>
                </a:solidFill>
                <a:effectLst/>
                <a:latin typeface="Segoe UI Light" pitchFamily="34" charset="0"/>
                <a:ea typeface="+mn-ea"/>
                <a:cs typeface="+mn-cs"/>
              </a:rPr>
              <a:t>In-market Audiences</a:t>
            </a:r>
            <a:r>
              <a:rPr lang="en-US" sz="600" kern="1200" dirty="0">
                <a:solidFill>
                  <a:schemeClr val="tx1"/>
                </a:solidFill>
                <a:effectLst/>
                <a:latin typeface="Segoe UI Light" pitchFamily="34" charset="0"/>
                <a:ea typeface="+mn-ea"/>
                <a:cs typeface="+mn-cs"/>
              </a:rPr>
              <a:t> – AI-powered feature – Microsoft Advertising does the heavy lifting for you, building hundreds of lists of people in-market and ready to buy – you can be up and running in &lt;5 minutes.</a:t>
            </a:r>
          </a:p>
          <a:p>
            <a:pPr marL="285750" indent="-285750">
              <a:buFont typeface="Arial" panose="020B0604020202020204" pitchFamily="34" charset="0"/>
              <a:buChar char="•"/>
            </a:pPr>
            <a:r>
              <a:rPr lang="en-US" sz="600" b="1" kern="1200" dirty="0">
                <a:solidFill>
                  <a:schemeClr val="tx1"/>
                </a:solidFill>
                <a:effectLst/>
                <a:latin typeface="Segoe UI Light" pitchFamily="34" charset="0"/>
                <a:ea typeface="+mn-ea"/>
                <a:cs typeface="+mn-cs"/>
              </a:rPr>
              <a:t>Custom Audiences: </a:t>
            </a:r>
            <a:r>
              <a:rPr lang="en-US" sz="600" kern="1200" dirty="0">
                <a:solidFill>
                  <a:schemeClr val="tx1"/>
                </a:solidFill>
                <a:effectLst/>
                <a:latin typeface="Segoe UI Light" pitchFamily="34" charset="0"/>
                <a:ea typeface="+mn-ea"/>
                <a:cs typeface="+mn-cs"/>
              </a:rPr>
              <a:t>Is a type of remarketing list that’s generated by using your own customer data, usually managed by a data management platform (DMP) to create richer segments. No one knows more about your customers than you!</a:t>
            </a:r>
          </a:p>
          <a:p>
            <a:pPr marL="285750" indent="-285750">
              <a:buFont typeface="Arial" panose="020B0604020202020204" pitchFamily="34" charset="0"/>
              <a:buChar char="•"/>
            </a:pPr>
            <a:r>
              <a:rPr lang="en-US" sz="600" b="1" kern="1200" dirty="0">
                <a:solidFill>
                  <a:schemeClr val="tx1"/>
                </a:solidFill>
                <a:effectLst/>
                <a:latin typeface="Segoe UI Light" pitchFamily="34" charset="0"/>
                <a:ea typeface="+mn-ea"/>
                <a:cs typeface="+mn-cs"/>
              </a:rPr>
              <a:t>Similar Audiences</a:t>
            </a:r>
            <a:r>
              <a:rPr lang="en-US" sz="600" kern="1200" dirty="0">
                <a:solidFill>
                  <a:schemeClr val="tx1"/>
                </a:solidFill>
                <a:effectLst/>
                <a:latin typeface="Segoe UI Light" pitchFamily="34" charset="0"/>
                <a:ea typeface="+mn-ea"/>
                <a:cs typeface="+mn-cs"/>
              </a:rPr>
              <a:t> (aka “Lookalikes”) are audience lists that Microsoft Advertising builds, modeled after the Remarketing lists you’ve created. These can help you connect with additional users who are similar to those in your Remarketing lists.</a:t>
            </a:r>
          </a:p>
          <a:p>
            <a:pPr marL="285750" indent="-285750">
              <a:buFont typeface="Arial" panose="020B0604020202020204" pitchFamily="34" charset="0"/>
              <a:buChar char="•"/>
            </a:pPr>
            <a:r>
              <a:rPr lang="en-US" sz="600" b="1" kern="1200" dirty="0">
                <a:solidFill>
                  <a:schemeClr val="tx1"/>
                </a:solidFill>
                <a:effectLst/>
                <a:latin typeface="Segoe UI Light" pitchFamily="34" charset="0"/>
                <a:ea typeface="+mn-ea"/>
                <a:cs typeface="+mn-cs"/>
              </a:rPr>
              <a:t>Dynamic Remarketing: </a:t>
            </a:r>
            <a:r>
              <a:rPr lang="en-US" sz="600" kern="1200" dirty="0">
                <a:solidFill>
                  <a:schemeClr val="tx1"/>
                </a:solidFill>
                <a:effectLst/>
                <a:latin typeface="Segoe UI Light" pitchFamily="34" charset="0"/>
                <a:ea typeface="+mn-ea"/>
                <a:cs typeface="+mn-cs"/>
              </a:rPr>
              <a:t>Take your feed-based campaigns to the next level with product-specific remarketing. Dynamic Remarketing targets users based on specific product IDs they’ve interacted with to show users ads with the same product IDs.</a:t>
            </a:r>
          </a:p>
          <a:p>
            <a:pPr marL="285750" marR="0" lvl="0" indent="-2857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600" b="1" kern="1200" dirty="0">
                <a:solidFill>
                  <a:schemeClr val="tx1"/>
                </a:solidFill>
                <a:effectLst/>
                <a:latin typeface="Segoe UI Light" pitchFamily="34" charset="0"/>
                <a:ea typeface="+mn-ea"/>
                <a:cs typeface="+mn-cs"/>
              </a:rPr>
              <a:t>Customer Match: </a:t>
            </a:r>
            <a:r>
              <a:rPr lang="en-US" sz="600" kern="1200" dirty="0">
                <a:solidFill>
                  <a:schemeClr val="tx1"/>
                </a:solidFill>
                <a:effectLst/>
                <a:latin typeface="Segoe UI Light" pitchFamily="34" charset="0"/>
                <a:ea typeface="+mn-ea"/>
                <a:cs typeface="+mn-cs"/>
              </a:rPr>
              <a:t>With Customer Match, use the email addresses your customers have shared with you to reengage with them across the Microsoft Search Network and Microsoft Audience Network.  </a:t>
            </a:r>
          </a:p>
          <a:p>
            <a:pPr marL="285750" marR="0" lvl="0" indent="-2857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600" b="1" kern="1200" dirty="0">
                <a:solidFill>
                  <a:schemeClr val="tx1"/>
                </a:solidFill>
                <a:effectLst/>
                <a:latin typeface="Segoe UI Light" pitchFamily="34" charset="0"/>
                <a:ea typeface="+mn-ea"/>
                <a:cs typeface="+mn-cs"/>
              </a:rPr>
              <a:t>Custom Combination Lists: </a:t>
            </a:r>
            <a:r>
              <a:rPr lang="en-US" sz="600" kern="1200" dirty="0">
                <a:solidFill>
                  <a:schemeClr val="tx1"/>
                </a:solidFill>
                <a:effectLst/>
                <a:latin typeface="Segoe UI Light" pitchFamily="34" charset="0"/>
                <a:ea typeface="+mn-ea"/>
                <a:cs typeface="+mn-cs"/>
              </a:rPr>
              <a:t>Create and reach the right audience by simply combining your existing audience lists, using AND, OR and NOT. (Note: You can’t create lists using In-market Audiences or LinkedIn Profile Targeting)</a:t>
            </a:r>
          </a:p>
          <a:p>
            <a:pPr marL="285750" marR="0" lvl="0" indent="-2857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700" dirty="0">
              <a:solidFill>
                <a:srgbClr val="000000"/>
              </a:solidFill>
            </a:endParaRPr>
          </a:p>
          <a:p>
            <a:endParaRPr lang="en-US" sz="100" b="1" kern="1200" dirty="0">
              <a:solidFill>
                <a:schemeClr val="tx1"/>
              </a:solidFill>
              <a:effectLst/>
              <a:latin typeface="Segoe UI Light" pitchFamily="34" charset="0"/>
              <a:ea typeface="+mn-ea"/>
              <a:cs typeface="+mn-cs"/>
            </a:endParaRPr>
          </a:p>
          <a:p>
            <a:r>
              <a:rPr lang="en-US" sz="600" b="1" kern="1200" dirty="0">
                <a:solidFill>
                  <a:schemeClr val="tx1"/>
                </a:solidFill>
                <a:effectLst/>
                <a:latin typeface="Segoe UI Light" pitchFamily="34" charset="0"/>
                <a:ea typeface="+mn-ea"/>
                <a:cs typeface="+mn-cs"/>
              </a:rPr>
              <a:t>Unique to Microsoft Search Network is LinkedIn Profile Targeting </a:t>
            </a:r>
            <a:r>
              <a:rPr lang="en-US" sz="700" b="0" kern="1200" dirty="0">
                <a:solidFill>
                  <a:schemeClr val="tx1"/>
                </a:solidFill>
                <a:effectLst/>
                <a:latin typeface="Segoe UI Light" pitchFamily="34" charset="0"/>
                <a:ea typeface="+mn-ea"/>
                <a:cs typeface="+mn-cs"/>
              </a:rPr>
              <a:t>–</a:t>
            </a:r>
            <a:r>
              <a:rPr lang="en-US" sz="700" b="1" kern="1200" dirty="0">
                <a:solidFill>
                  <a:schemeClr val="tx1"/>
                </a:solidFill>
                <a:effectLst/>
                <a:latin typeface="Segoe UI Light" pitchFamily="34" charset="0"/>
                <a:ea typeface="+mn-ea"/>
                <a:cs typeface="+mn-cs"/>
              </a:rPr>
              <a:t> </a:t>
            </a:r>
            <a:r>
              <a:rPr lang="en-US" sz="600" kern="1200" dirty="0">
                <a:solidFill>
                  <a:schemeClr val="tx1"/>
                </a:solidFill>
                <a:effectLst/>
                <a:latin typeface="Segoe UI Light" pitchFamily="34" charset="0"/>
                <a:ea typeface="+mn-ea"/>
                <a:cs typeface="+mn-cs"/>
              </a:rPr>
              <a:t>Target users based on their company, industry or job function.  (Ads show up on the Microsoft Search Network SERP (search engine results page) or on the Microsoft Audience Network; not on LinkedIn feed.) We’re the only ad platform (outside of LinkedIn) to offer LinkedIn Profile Targeting.  </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494E553B-D9B4-114F-8A38-1D67DC5D734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066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effectLst/>
                <a:latin typeface="+mn-lt"/>
                <a:ea typeface="Calibri" panose="020F0502020204030204" pitchFamily="34" charset="0"/>
              </a:rPr>
              <a:t>As we know that CDP’s have gone from a nice-to-have to a must-have with the deprecation of 3P cookies, we recently announced an integration with Dynamics 365 Customer Insights. With this integration you can bring your </a:t>
            </a:r>
            <a:r>
              <a:rPr lang="en-US" sz="1000" dirty="0">
                <a:solidFill>
                  <a:schemeClr val="tx1"/>
                </a:solidFill>
                <a:effectLst/>
                <a:latin typeface="+mn-lt"/>
                <a:ea typeface="Calibri" panose="020F0502020204030204" pitchFamily="34" charset="0"/>
                <a:cs typeface="Arial" panose="020B0604020202020204" pitchFamily="34" charset="0"/>
              </a:rPr>
              <a:t>customer segments from Dynamics 365 </a:t>
            </a:r>
            <a:r>
              <a:rPr lang="en-US" sz="1000" dirty="0">
                <a:solidFill>
                  <a:schemeClr val="tx1"/>
                </a:solidFill>
                <a:effectLst/>
                <a:latin typeface="+mn-lt"/>
                <a:ea typeface="Calibri" panose="020F0502020204030204" pitchFamily="34" charset="0"/>
              </a:rPr>
              <a:t>Customer Insights into Microsoft Advertising to reach with Customer Match targeting.</a:t>
            </a:r>
          </a:p>
          <a:p>
            <a:endParaRPr lang="en-US" sz="1000" dirty="0">
              <a:solidFill>
                <a:schemeClr val="tx1"/>
              </a:solidFill>
              <a:effectLst/>
              <a:latin typeface="+mn-lt"/>
            </a:endParaRPr>
          </a:p>
          <a:p>
            <a:pPr marL="0" indent="0" defTabSz="914400">
              <a:lnSpc>
                <a:spcPct val="100000"/>
              </a:lnSpc>
              <a:spcAft>
                <a:spcPts val="0"/>
              </a:spcAft>
              <a:buFont typeface="Arial" panose="020B0604020202020204" pitchFamily="34" charset="0"/>
              <a:buNone/>
              <a:defRPr/>
            </a:pPr>
            <a:r>
              <a:rPr lang="en-US" sz="1000" dirty="0">
                <a:solidFill>
                  <a:schemeClr val="tx1"/>
                </a:solidFill>
                <a:effectLst/>
                <a:latin typeface="+mn-lt"/>
              </a:rPr>
              <a:t>If you are not actively locked into a CDP platform today. </a:t>
            </a:r>
            <a:r>
              <a:rPr lang="en-US" sz="900" dirty="0">
                <a:latin typeface="Segoe UI" panose="020B0502040204020203" pitchFamily="34" charset="0"/>
                <a:cs typeface="Segoe UI" panose="020B0502040204020203" pitchFamily="34" charset="0"/>
              </a:rPr>
              <a:t>The Microsoft Dynamics 365 Customer Insights solution has the capabilities to help organizations like yours better manage your customer data:</a:t>
            </a:r>
          </a:p>
          <a:p>
            <a:pPr marL="171450" indent="-171450" defTabSz="914400">
              <a:lnSpc>
                <a:spcPct val="100000"/>
              </a:lnSpc>
              <a:spcAft>
                <a:spcPts val="0"/>
              </a:spcAft>
              <a:buFont typeface="Arial" panose="020B0604020202020204" pitchFamily="34" charset="0"/>
              <a:buChar char="•"/>
              <a:defRPr/>
            </a:pPr>
            <a:r>
              <a:rPr lang="en-US" sz="900" dirty="0">
                <a:latin typeface="Segoe UI" panose="020B0502040204020203" pitchFamily="34" charset="0"/>
                <a:cs typeface="Segoe UI" panose="020B0502040204020203" pitchFamily="34" charset="0"/>
              </a:rPr>
              <a:t>It provides you a </a:t>
            </a:r>
            <a:r>
              <a:rPr lang="en-US" sz="900" b="1" dirty="0">
                <a:latin typeface="Segoe UI" panose="020B0502040204020203" pitchFamily="34" charset="0"/>
                <a:cs typeface="Segoe UI" panose="020B0502040204020203" pitchFamily="34" charset="0"/>
              </a:rPr>
              <a:t>complete view of your customers</a:t>
            </a:r>
            <a:r>
              <a:rPr lang="en-US" sz="900" dirty="0">
                <a:latin typeface="Segoe UI" panose="020B0502040204020203" pitchFamily="34" charset="0"/>
                <a:cs typeface="Segoe UI" panose="020B0502040204020203" pitchFamily="34" charset="0"/>
              </a:rPr>
              <a:t>. Organizations can combine and enrich their data in real-time, and it’s important to note that much of this work can be done by business users without writing any code.</a:t>
            </a:r>
          </a:p>
          <a:p>
            <a:pPr marL="171450" indent="-171450" defTabSz="914400">
              <a:lnSpc>
                <a:spcPct val="100000"/>
              </a:lnSpc>
              <a:spcAft>
                <a:spcPts val="0"/>
              </a:spcAft>
              <a:buFont typeface="Arial" panose="020B0604020202020204" pitchFamily="34" charset="0"/>
              <a:buChar char="•"/>
              <a:defRPr/>
            </a:pPr>
            <a:r>
              <a:rPr lang="en-US" sz="900" b="1" dirty="0">
                <a:latin typeface="Segoe UI" panose="020B0502040204020203" pitchFamily="34" charset="0"/>
                <a:cs typeface="Segoe UI" panose="020B0502040204020203" pitchFamily="34" charset="0"/>
              </a:rPr>
              <a:t>You can unlock powerful insights with limitless analytics</a:t>
            </a:r>
            <a:r>
              <a:rPr lang="en-US" sz="900" dirty="0">
                <a:latin typeface="Segoe UI" panose="020B0502040204020203" pitchFamily="34" charset="0"/>
                <a:cs typeface="Segoe UI" panose="020B0502040204020203" pitchFamily="34" charset="0"/>
              </a:rPr>
              <a:t>. AI insights are provided out-of-the-box for business users, and the solution scales to support the most demanding data workloads for data professionals. The result is virtually limitless analytics capabilities.</a:t>
            </a:r>
          </a:p>
          <a:p>
            <a:pPr marL="171450" indent="-171450" defTabSz="914400">
              <a:lnSpc>
                <a:spcPct val="100000"/>
              </a:lnSpc>
              <a:spcAft>
                <a:spcPts val="0"/>
              </a:spcAft>
              <a:buFont typeface="Arial" panose="020B0604020202020204" pitchFamily="34" charset="0"/>
              <a:buChar char="•"/>
              <a:defRPr/>
            </a:pPr>
            <a:r>
              <a:rPr lang="en-US" sz="900" dirty="0">
                <a:latin typeface="Segoe UI" panose="020B0502040204020203" pitchFamily="34" charset="0"/>
                <a:cs typeface="Segoe UI" panose="020B0502040204020203" pitchFamily="34" charset="0"/>
              </a:rPr>
              <a:t>It’s also critical to take the insights generated by analytics and </a:t>
            </a:r>
            <a:r>
              <a:rPr lang="en-US" sz="900" b="1" dirty="0">
                <a:latin typeface="Segoe UI" panose="020B0502040204020203" pitchFamily="34" charset="0"/>
                <a:cs typeface="Segoe UI" panose="020B0502040204020203" pitchFamily="34" charset="0"/>
              </a:rPr>
              <a:t>translate them into concrete business decisions and actions</a:t>
            </a:r>
            <a:r>
              <a:rPr lang="en-US" sz="900" dirty="0">
                <a:latin typeface="Segoe UI" panose="020B0502040204020203" pitchFamily="34" charset="0"/>
                <a:cs typeface="Segoe UI" panose="020B0502040204020203" pitchFamily="34" charset="0"/>
              </a:rPr>
              <a:t>, which is all built into the product. The solution both integrates with Dynamics 365 and 3</a:t>
            </a:r>
            <a:r>
              <a:rPr lang="en-US" sz="900" baseline="30000" dirty="0">
                <a:latin typeface="Segoe UI" panose="020B0502040204020203" pitchFamily="34" charset="0"/>
                <a:cs typeface="Segoe UI" panose="020B0502040204020203" pitchFamily="34" charset="0"/>
              </a:rPr>
              <a:t>rd</a:t>
            </a:r>
            <a:r>
              <a:rPr lang="en-US" sz="900" dirty="0">
                <a:latin typeface="Segoe UI" panose="020B0502040204020203" pitchFamily="34" charset="0"/>
                <a:cs typeface="Segoe UI" panose="020B0502040204020203" pitchFamily="34" charset="0"/>
              </a:rPr>
              <a:t> party systems to ensure that insights become actions, and it also triggers automated workflows based on customer actions and predictive analytics.</a:t>
            </a:r>
          </a:p>
          <a:p>
            <a:pPr marL="171450" indent="-171450" defTabSz="914400">
              <a:lnSpc>
                <a:spcPct val="100000"/>
              </a:lnSpc>
              <a:spcAft>
                <a:spcPts val="0"/>
              </a:spcAft>
              <a:buFont typeface="Arial" panose="020B0604020202020204" pitchFamily="34" charset="0"/>
              <a:buChar char="•"/>
              <a:defRPr/>
            </a:pPr>
            <a:r>
              <a:rPr lang="en-US" sz="900" dirty="0">
                <a:latin typeface="Segoe UI" panose="020B0502040204020203" pitchFamily="34" charset="0"/>
                <a:cs typeface="Segoe UI" panose="020B0502040204020203" pitchFamily="34" charset="0"/>
              </a:rPr>
              <a:t>And it’s all built on a trusted platform with unmatched security and privacy</a:t>
            </a:r>
            <a:br>
              <a:rPr lang="en-US" sz="900" dirty="0">
                <a:latin typeface="Segoe UI" panose="020B0502040204020203" pitchFamily="34" charset="0"/>
                <a:cs typeface="Segoe UI" panose="020B0502040204020203" pitchFamily="34" charset="0"/>
              </a:rPr>
            </a:br>
            <a:endParaRPr lang="en-US" sz="900" dirty="0">
              <a:latin typeface="Segoe UI" panose="020B0502040204020203" pitchFamily="34" charset="0"/>
              <a:cs typeface="Segoe UI" panose="020B0502040204020203" pitchFamily="34" charset="0"/>
            </a:endParaRPr>
          </a:p>
          <a:p>
            <a:pPr marL="0" indent="0" defTabSz="914400">
              <a:lnSpc>
                <a:spcPct val="100000"/>
              </a:lnSpc>
              <a:spcAft>
                <a:spcPts val="0"/>
              </a:spcAft>
              <a:buFont typeface="Arial" panose="020B0604020202020204" pitchFamily="34" charset="0"/>
              <a:buNone/>
              <a:defRPr/>
            </a:pPr>
            <a:r>
              <a:rPr lang="en-US" sz="900" dirty="0">
                <a:latin typeface="Segoe UI" panose="020B0502040204020203" pitchFamily="34" charset="0"/>
                <a:cs typeface="Segoe UI" panose="020B0502040204020203" pitchFamily="34" charset="0"/>
              </a:rPr>
              <a:t>Learn more about Microsoft Dynamics 365 Customer Insights: </a:t>
            </a:r>
            <a:r>
              <a:rPr lang="nn-NO" sz="900" dirty="0">
                <a:hlinkClick r:id="rId3"/>
              </a:rPr>
              <a:t>Biz Apps Hub (microsoft.com)</a:t>
            </a:r>
            <a:endParaRPr lang="en-US" sz="900"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6E6D67E-0041-9B46-B072-C935910F837B}"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882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Calibri" panose="020F0502020204030204" pitchFamily="34" charset="0"/>
                <a:ea typeface="+mn-ea"/>
                <a:cs typeface="+mn-cs"/>
              </a:rPr>
              <a:t>Core to our principles in how we operate and create value for your brand and business is through trust. </a:t>
            </a:r>
          </a:p>
          <a:p>
            <a:r>
              <a:rPr lang="en-US" sz="900" kern="1200" dirty="0">
                <a:solidFill>
                  <a:schemeClr val="tx1"/>
                </a:solidFill>
                <a:effectLst/>
                <a:latin typeface="Calibri" panose="020F0502020204030204" pitchFamily="34" charset="0"/>
                <a:ea typeface="+mn-ea"/>
                <a:cs typeface="+mn-cs"/>
              </a:rPr>
              <a:t>Microsoft operates on a foundation of trust—it always has. </a:t>
            </a:r>
          </a:p>
          <a:p>
            <a:r>
              <a:rPr lang="en-US" sz="900" kern="1200" dirty="0">
                <a:solidFill>
                  <a:schemeClr val="tx1"/>
                </a:solidFill>
                <a:effectLst/>
                <a:latin typeface="Calibri" panose="020F0502020204030204" pitchFamily="34" charset="0"/>
                <a:ea typeface="+mn-ea"/>
                <a:cs typeface="+mn-cs"/>
              </a:rPr>
              <a:t>Today there is an increasing dependency on technology partners for you to understand and reach your own customers.  </a:t>
            </a:r>
          </a:p>
          <a:p>
            <a:endParaRPr lang="en-US" sz="900" dirty="0"/>
          </a:p>
          <a:p>
            <a:r>
              <a:rPr lang="en-US" sz="900" kern="1200" dirty="0">
                <a:solidFill>
                  <a:schemeClr val="tx1"/>
                </a:solidFill>
                <a:effectLst/>
                <a:latin typeface="Calibri" panose="020F0502020204030204" pitchFamily="34" charset="0"/>
                <a:ea typeface="+mn-ea"/>
                <a:cs typeface="+mn-cs"/>
              </a:rPr>
              <a:t>We are championing an ecosystem that benefits all players, where privacy and personalization are not on opposite ends of the spectrum.</a:t>
            </a:r>
          </a:p>
          <a:p>
            <a:endParaRPr lang="en-US" sz="600" dirty="0"/>
          </a:p>
          <a:p>
            <a:pPr marL="0" algn="l" defTabSz="914367" rtl="0" eaLnBrk="1" latinLnBrk="0" hangingPunct="1">
              <a:lnSpc>
                <a:spcPct val="90000"/>
              </a:lnSpc>
              <a:spcAft>
                <a:spcPts val="333"/>
              </a:spcAft>
            </a:pPr>
            <a:r>
              <a:rPr lang="en-US" sz="900" kern="1200" dirty="0">
                <a:solidFill>
                  <a:schemeClr val="tx1"/>
                </a:solidFill>
                <a:effectLst/>
                <a:latin typeface="Calibri" panose="020F0502020204030204" pitchFamily="34" charset="0"/>
                <a:ea typeface="+mn-ea"/>
                <a:cs typeface="+mn-cs"/>
              </a:rPr>
              <a:t>As digital profiles fragment with upcoming 3rd party cookie deprecation, mobile ID loss and regulatory changes,  we are helping marketers connect with the audiences they desire through our global advertising and data platform services powered by Microsoft audience intelligence</a:t>
            </a:r>
          </a:p>
          <a:p>
            <a:endParaRPr lang="en-US" sz="600" dirty="0"/>
          </a:p>
          <a:p>
            <a:r>
              <a:rPr lang="en-US" sz="900" kern="1200" dirty="0">
                <a:solidFill>
                  <a:schemeClr val="tx1"/>
                </a:solidFill>
                <a:effectLst/>
                <a:latin typeface="Calibri" panose="020F0502020204030204" pitchFamily="34" charset="0"/>
                <a:ea typeface="+mn-ea"/>
                <a:cs typeface="+mn-cs"/>
              </a:rPr>
              <a:t>To combat threats of fragmentation and help marketers navigate the identity environment, we are continuing to build out a robust global 1st party identity-based advertising network. We are continuing our work on a common log-in across Microsoft, strengthening our addressable audiences</a:t>
            </a:r>
          </a:p>
          <a:p>
            <a:br>
              <a:rPr lang="en-US" sz="600" dirty="0"/>
            </a:br>
            <a:r>
              <a:rPr lang="en-US" sz="900" kern="1200" dirty="0">
                <a:solidFill>
                  <a:schemeClr val="tx1"/>
                </a:solidFill>
                <a:effectLst/>
                <a:latin typeface="Calibri" panose="020F0502020204030204" pitchFamily="34" charset="0"/>
                <a:ea typeface="+mn-ea"/>
                <a:cs typeface="+mn-cs"/>
              </a:rPr>
              <a:t>We are allowing for co-mingling of our data with your customer data in a privacy centric way through Customer Match. All while not losing sight of consumer transparency, control and trust.</a:t>
            </a:r>
          </a:p>
          <a:p>
            <a:endParaRPr lang="en-US" sz="600" dirty="0"/>
          </a:p>
          <a:p>
            <a:r>
              <a:rPr lang="en-US" sz="900" kern="1200" dirty="0">
                <a:solidFill>
                  <a:schemeClr val="tx1"/>
                </a:solidFill>
                <a:effectLst/>
                <a:latin typeface="Calibri" panose="020F0502020204030204" pitchFamily="34" charset="0"/>
                <a:ea typeface="+mn-ea"/>
                <a:cs typeface="+mn-cs"/>
              </a:rPr>
              <a:t>We can give you full control over your data and allow you to enrich it to best serve your needs – not ours. For example,  our CDP, Dynamics Customer Insights, offers marketers an easy way to export their target audiences into Microsoft Advertising for activation, in addition to many other marketing and advertising services. </a:t>
            </a:r>
          </a:p>
          <a:p>
            <a:endParaRPr lang="en-US" sz="1050" kern="1200" dirty="0">
              <a:solidFill>
                <a:schemeClr val="tx1"/>
              </a:solidFill>
              <a:effectLst/>
              <a:latin typeface="Calibri" panose="020F0502020204030204" pitchFamily="34" charset="0"/>
              <a:ea typeface="+mn-ea"/>
              <a:cs typeface="+mn-cs"/>
            </a:endParaRPr>
          </a:p>
          <a:p>
            <a:r>
              <a:rPr lang="en-US" sz="900" kern="1200" dirty="0">
                <a:solidFill>
                  <a:schemeClr val="tx1"/>
                </a:solidFill>
                <a:effectLst/>
                <a:latin typeface="Calibri" panose="020F0502020204030204" pitchFamily="34" charset="0"/>
                <a:ea typeface="+mn-ea"/>
                <a:cs typeface="+mn-cs"/>
              </a:rPr>
              <a:t>We are working with the industry, including Google, on a solution to the deprecation of 3P cookies called PARAKEET, which is more friendly to the existing advertising ecosystem, meaning that advertisers can still use their partners (such as DSPs and DMPs), minimizing disruption to their current operations.</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47488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Whether or not a consumer trusts a brand and sees it as inclusive, authentic, and purposeful can mean the difference between choosing that brand over another—or not choosing it at all. </a:t>
            </a:r>
          </a:p>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Brands that build from a foundation of trust and lead with purpose to create more authentic engagements gain more of what’s truly invaluable: brand love and customer loyalty.  As trust in a brand increases so does brand love leading to every brand’s goal of customer loyalty and advocacy.</a:t>
            </a:r>
          </a:p>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Microsoft Advertising pioneered a set of research studies on the importance of trust and inclusion to brand and advertising performance.  These studies formed the foundation of our Marketing with Purpose initiative of educating clients, partners and the industry on responsible business practices, leading with your values to create value, and being a more inclusive advertiser. The result of that work is a playbook and a marketing with purpose course that we have delivered to our clients to help them in their ‘purpose-led’ journey.</a:t>
            </a:r>
          </a:p>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Purpose is infused in everything we do for our clients and we will continue to lead marketing with purpose as an important initiative with insights, examples and training that help their brands build customer trust.</a:t>
            </a:r>
          </a:p>
          <a:p>
            <a:endParaRPr lang="en-US" dirty="0"/>
          </a:p>
          <a:p>
            <a:r>
              <a:rPr lang="en-US" dirty="0"/>
              <a:t>Please point your clients to: </a:t>
            </a:r>
            <a:r>
              <a:rPr lang="en-US" b="1" u="sng" dirty="0">
                <a:solidFill>
                  <a:schemeClr val="accent1"/>
                </a:solidFill>
              </a:rPr>
              <a:t>MicrosoftAdvertising.com/marketingwithpurpose </a:t>
            </a:r>
            <a:r>
              <a:rPr lang="en-US" dirty="0"/>
              <a:t>where they can take the course and download the playbook.</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9879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When we look at consumers, they simply expect more from the brands they know and love (and the ones they don’t know and love) and rapidly technology is becoming a driving factor for a successful retail experience. That said, consumer preferences and behaviors rapidly evolved based on what’s happening in the world with COVID and other global concerns.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500" dirty="0">
                <a:effectLst/>
                <a:latin typeface="Calibri" panose="020F0502020204030204" pitchFamily="34" charset="0"/>
                <a:ea typeface="Calibri" panose="020F0502020204030204" pitchFamily="34" charset="0"/>
                <a:cs typeface="Calibri" panose="020F0502020204030204" pitchFamily="34" charset="0"/>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Calibri" panose="020F0502020204030204" pitchFamily="34" charset="0"/>
              </a:rPr>
              <a:t>Personalization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In our increasingly digital world, the internet is just a proxy for what really matters — getting to know your customers</a:t>
            </a:r>
            <a:r>
              <a:rPr lang="en-US" sz="900" b="0" dirty="0">
                <a:effectLst/>
                <a:latin typeface="Calibri" panose="020F0502020204030204" pitchFamily="34" charset="0"/>
                <a:ea typeface="Calibri" panose="020F0502020204030204" pitchFamily="34" charset="0"/>
                <a:cs typeface="Calibri" panose="020F0502020204030204" pitchFamily="34" charset="0"/>
              </a:rPr>
              <a:t>.</a:t>
            </a:r>
            <a:r>
              <a:rPr lang="en-US" sz="900" b="1" dirty="0">
                <a:effectLst/>
                <a:latin typeface="Calibri" panose="020F0502020204030204" pitchFamily="34" charset="0"/>
                <a:ea typeface="Calibri" panose="020F0502020204030204" pitchFamily="34" charset="0"/>
                <a:cs typeface="Calibri" panose="020F0502020204030204" pitchFamily="34" charset="0"/>
              </a:rPr>
              <a:t> </a:t>
            </a:r>
            <a:r>
              <a:rPr lang="en-US" sz="900" dirty="0">
                <a:effectLst/>
                <a:latin typeface="Calibri" panose="020F0502020204030204" pitchFamily="34" charset="0"/>
                <a:ea typeface="Calibri" panose="020F0502020204030204" pitchFamily="34" charset="0"/>
                <a:cs typeface="Calibri" panose="020F0502020204030204" pitchFamily="34" charset="0"/>
              </a:rPr>
              <a:t>78% of U.S. internet users said personally relevant content from brands increases their purchase intent (Source: Marketing Insider Group</a:t>
            </a:r>
            <a:r>
              <a:rPr lang="en-US" sz="900" strike="noStrike" dirty="0">
                <a:effectLst/>
                <a:latin typeface="Calibri" panose="020F0502020204030204" pitchFamily="34" charset="0"/>
                <a:ea typeface="Calibri" panose="020F0502020204030204" pitchFamily="34" charset="0"/>
                <a:cs typeface="Calibri" panose="020F0502020204030204" pitchFamily="34" charset="0"/>
              </a:rPr>
              <a:t>). Personalization is a given for today’s consumers. </a:t>
            </a:r>
            <a:endParaRPr lang="en-US" sz="900" strike="noStrik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Calibri" panose="020F0502020204030204" pitchFamily="34" charset="0"/>
              </a:rPr>
              <a:t>Switching brand loyalty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During COVID-19, many consumers switched brands and retailers with about half expected to continue after the crisis (McKinsey.) And according to ZDNet research, e-commerce adoption will continue to grow after safe store openings with not just Millennials and Gen Z consumers but a majority of older shoppers, including 57% of baby boomers. How then does your offline/online mix match-up to consumer expectations and how do you manage delivery and returns seamlessly?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Calibri" panose="020F0502020204030204" pitchFamily="34" charset="0"/>
              </a:rPr>
              <a:t>Contactless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During the peak of the pandemic, consumers sought to limit contact creating a frictionless experience. That resulted in 74 percent of consumers buying additional groceries online (McKinsey Report) and 21 percent spent more overall. According to Mastercard research – 79% of consumers are using contactless shopping and 30% of consumers intend to increase use of self-check-outs post crisis. A new bar has been set for customer experience and what consumers expectations of good service is.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9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The right message at the right moment is the next level in customer service — it can quickly and easily turn intent into action. People are constantly looking for product information, deals, local availability and local discounts online. </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Calibri" panose="020F0502020204030204" pitchFamily="34" charset="0"/>
              </a:rPr>
              <a:t>ZDNet article https://www.zdnet.com/article/covid-19-has-permanently-changed-shopping-behavior/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algn="l" defTabSz="1698710" rtl="0" eaLnBrk="1" latinLnBrk="0" hangingPunct="1">
              <a:lnSpc>
                <a:spcPct val="90000"/>
              </a:lnSpc>
              <a:spcAft>
                <a:spcPts val="619"/>
              </a:spcAft>
              <a:defRPr/>
            </a:pPr>
            <a:endParaRPr lang="en-US" sz="900" b="0" i="0" u="none" strike="noStrike"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EC0D31-60C3-430E-B6EC-51D06E7BA0A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0261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800" kern="1200" dirty="0">
                <a:solidFill>
                  <a:schemeClr val="tx1"/>
                </a:solidFill>
                <a:effectLst/>
                <a:latin typeface="Segoe UI Light" pitchFamily="34" charset="0"/>
                <a:ea typeface="+mn-ea"/>
                <a:cs typeface="+mn-cs"/>
              </a:rPr>
              <a:t>One thing is clear: doing things the old way is no longer an option. Growing your business requires a new way of thinking about how to reach people when, where, and how they want to engage. It requires accelerating your digital strategy to deliver authentic brand experiences.</a:t>
            </a:r>
          </a:p>
          <a:p>
            <a:pPr marL="171450" indent="-171450">
              <a:buFont typeface="Arial" panose="020B0604020202020204" pitchFamily="34" charset="0"/>
              <a:buChar char="•"/>
            </a:pPr>
            <a:r>
              <a:rPr lang="en-US" sz="800" kern="1200" dirty="0">
                <a:solidFill>
                  <a:schemeClr val="tx1"/>
                </a:solidFill>
                <a:effectLst/>
                <a:latin typeface="Segoe UI Light" pitchFamily="34" charset="0"/>
                <a:ea typeface="+mn-ea"/>
                <a:cs typeface="+mn-cs"/>
              </a:rPr>
              <a:t>Across Microsoft devices and services that people rely on every day across work and life, you gain access to a diverse, global, high-value audience. And we deliver audience intelligence that helps you pinpoint your ideal customer and deliver more relevant messages based on audience intent across the entire customer journey.</a:t>
            </a:r>
          </a:p>
          <a:p>
            <a:pPr marL="171450" indent="-171450">
              <a:buFont typeface="Arial" panose="020B0604020202020204" pitchFamily="34" charset="0"/>
              <a:buChar char="•"/>
            </a:pPr>
            <a:r>
              <a:rPr lang="en-US" sz="800" kern="1200" dirty="0">
                <a:solidFill>
                  <a:schemeClr val="tx1"/>
                </a:solidFill>
                <a:effectLst/>
                <a:latin typeface="Segoe UI Light" pitchFamily="34" charset="0"/>
                <a:ea typeface="+mn-ea"/>
                <a:cs typeface="+mn-cs"/>
              </a:rPr>
              <a:t>It’s not just about connecting with audiences. It’s also about building trust. The trust consumers have in brand-safe spaces translates into greater willingness to try and transact with your brand.</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00" b="0" kern="1200" dirty="0">
                <a:solidFill>
                  <a:schemeClr val="tx1"/>
                </a:solidFill>
                <a:latin typeface="+mn-lt"/>
                <a:ea typeface="+mn-ea"/>
                <a:cs typeface="Segoe UI"/>
              </a:rPr>
              <a:t>Our approach to partnership is about providing multi-channel solutions that allow you to leverage your most valuable assets like your data to improve your bottom line — not ours.</a:t>
            </a:r>
            <a:endParaRPr lang="en-US" sz="800"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263859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515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7452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82230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118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F0BA4074-3E2C-4298-94E2-ECE6AAD8933A}"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94991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00" b="0" dirty="0"/>
              <a:t>Microsoft services are places where people are getting things done and are in a productivity mindset. This means that they are ready to take action. Having a partner that puts you in front of this audience, as they transition across work and life, translates into audience value that is meaningful to your business. At Microsoft Advertising, we reach your customers when they browse, email and search.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b="0" dirty="0"/>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 of user overlap between Microsoft’s properties and Bing: 70% Microsoft News, 48% Outlook, 73% Edge. (</a:t>
            </a:r>
            <a:r>
              <a:rPr kumimoji="0" lang="en-US" sz="500" b="0" i="0" u="none" strike="noStrike" kern="1200" cap="none" spc="0" normalizeH="0" baseline="0" noProof="0" dirty="0">
                <a:ln>
                  <a:noFill/>
                </a:ln>
                <a:solidFill>
                  <a:srgbClr val="000000">
                    <a:lumMod val="50000"/>
                    <a:lumOff val="50000"/>
                  </a:srgbClr>
                </a:solidFill>
                <a:effectLst/>
                <a:uLnTx/>
                <a:uFillTx/>
                <a:latin typeface="Segoe UI"/>
                <a:ea typeface="+mn-ea"/>
                <a:cs typeface="+mn-cs"/>
              </a:rPr>
              <a:t>Source: comScore Media Matrix, Cross-Visiting Monthly Shared Audience, Total Audience, December 2020, US, Properties: Microsoft News, Bing Web, Outlook Web)</a:t>
            </a:r>
            <a:endParaRPr kumimoji="0" lang="en-US" sz="5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b="0"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b="0" dirty="0"/>
              <a:t>Consider this, a woman is finishing her work calls and needs to quickly find and send a gift for her niece – her birthday being just a few days away. She is on her Windows PC and action-oriented. Before she even can get to Google – which requires her to open a web browser and either type in a query or go to their website – you could have already had 2-3 touch points with her. Microsoft consumer services are integrated into the Windows OS – such as Bing in the taskbar and Microsoft News on the Edge default tab - and offer powerful paths for brands to connect people.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kern="1200" dirty="0">
              <a:solidFill>
                <a:schemeClr val="tx1"/>
              </a:solidFill>
              <a:effectLst/>
              <a:latin typeface="Segoe UI" panose="020B0502040204020203" pitchFamily="34" charset="0"/>
              <a:ea typeface="+mn-ea"/>
              <a:cs typeface="+mn-cs"/>
            </a:endParaRPr>
          </a:p>
          <a:p>
            <a:r>
              <a:rPr lang="en-US" sz="800" b="0" kern="1200" dirty="0">
                <a:solidFill>
                  <a:schemeClr val="tx1"/>
                </a:solidFill>
                <a:latin typeface="Segoe UI Light" pitchFamily="34" charset="0"/>
                <a:ea typeface="+mn-ea"/>
                <a:cs typeface="+mn-cs"/>
              </a:rPr>
              <a:t>And it’s only through Microsoft Advertising that you can get exclusive placements at these intersectional moments, such as search on the Windows tool bar, or native through Edge tab, as people are shopping and browsing the web.</a:t>
            </a:r>
          </a:p>
          <a:p>
            <a:endParaRPr lang="en-US" sz="800" b="0" kern="1200" dirty="0">
              <a:solidFill>
                <a:schemeClr val="tx1"/>
              </a:solidFill>
              <a:latin typeface="Segoe UI Light" pitchFamily="34" charset="0"/>
              <a:ea typeface="+mn-ea"/>
              <a:cs typeface="+mn-cs"/>
            </a:endParaRPr>
          </a:p>
          <a:p>
            <a:r>
              <a:rPr lang="en-US" sz="800" b="0" kern="1200" dirty="0">
                <a:solidFill>
                  <a:schemeClr val="tx1"/>
                </a:solidFill>
                <a:latin typeface="Segoe UI Light" pitchFamily="34" charset="0"/>
                <a:ea typeface="+mn-ea"/>
                <a:cs typeface="+mn-cs"/>
              </a:rPr>
              <a:t>Microsoft Advertising reaches audiences across work and life with two networks</a:t>
            </a:r>
          </a:p>
          <a:p>
            <a:endParaRPr lang="en-US" sz="800" b="0" kern="1200" dirty="0">
              <a:solidFill>
                <a:schemeClr val="tx1"/>
              </a:solidFill>
              <a:latin typeface="Segoe UI Light" pitchFamily="34" charset="0"/>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4F1C9145-78F3-8848-A9A2-704B9F0F658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802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effectLst/>
                <a:latin typeface="Calibri" panose="020F0502020204030204" pitchFamily="34" charset="0"/>
                <a:ea typeface="Calibri" panose="020F0502020204030204" pitchFamily="34" charset="0"/>
                <a:cs typeface="Times New Roman" panose="02020603050405020304" pitchFamily="18" charset="0"/>
              </a:rPr>
              <a:t>Why Microsoft Advertising for retail?</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effectLst/>
                <a:latin typeface="Calibri" panose="020F0502020204030204" pitchFamily="34" charset="0"/>
                <a:ea typeface="Calibri" panose="020F0502020204030204" pitchFamily="34" charset="0"/>
                <a:cs typeface="Times New Roman" panose="02020603050405020304" pitchFamily="18" charset="0"/>
              </a:rPr>
              <a:t>At Microsoft Advertising we’re  developing new ad types to engage millions of shoppers not found on Google. Solutions that showcase your inventory, provide a richer experience for </a:t>
            </a:r>
            <a:r>
              <a:rPr lang="en-US" sz="900" dirty="0">
                <a:latin typeface="Calibri" panose="020F0502020204030204" pitchFamily="34" charset="0"/>
                <a:ea typeface="Calibri" panose="020F0502020204030204" pitchFamily="34" charset="0"/>
                <a:cs typeface="Times New Roman" panose="02020603050405020304" pitchFamily="18" charset="0"/>
              </a:rPr>
              <a:t>your customers, and turn clicks into conversion. Solutions that help you scale </a:t>
            </a:r>
            <a:r>
              <a:rPr lang="en-US" sz="900" dirty="0">
                <a:effectLst/>
                <a:latin typeface="Calibri" panose="020F0502020204030204" pitchFamily="34" charset="0"/>
                <a:ea typeface="Calibri" panose="020F0502020204030204" pitchFamily="34" charset="0"/>
                <a:cs typeface="Times New Roman" panose="02020603050405020304" pitchFamily="18" charset="0"/>
              </a:rPr>
              <a:t>by accepting the feeds and syntaxes you are already working with.</a:t>
            </a:r>
            <a:endParaRPr kumimoji="0" lang="en-IN" sz="900" b="0" i="0" u="none" strike="noStrike" kern="1200" cap="none" spc="0" normalizeH="0" baseline="0" noProof="0" dirty="0">
              <a:ln>
                <a:noFill/>
              </a:ln>
              <a:solidFill>
                <a:srgbClr val="3F3F3F"/>
              </a:solidFill>
              <a:effectLst/>
              <a:uLnTx/>
              <a:uFillTx/>
              <a:latin typeface="Calibri" panose="020F0502020204030204"/>
              <a:ea typeface="+mn-ea"/>
              <a:cs typeface="+mn-cs"/>
            </a:endParaRPr>
          </a:p>
          <a:p>
            <a:endParaRPr lang="en-US" dirty="0"/>
          </a:p>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One thing is clear: doing things the old way is no longer an option. Growing your business requires a new way of thinking about how to reach people when, where, and how they want to engage. It requires accelerating your digital strategy to deliver authentic brand experiences.</a:t>
            </a:r>
          </a:p>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Across Microsoft devices and services that people rely on every day across work and life, you gain access to a diverse, global, high-value audience of over 1 billion people. And we deliver audience intelligence that helps you pinpoint your ideal customer and deliver more relevant messages based on audience intent across the entire customer journey.</a:t>
            </a:r>
          </a:p>
          <a:p>
            <a:pPr marL="171450" indent="-171450">
              <a:buFont typeface="Arial" panose="020B0604020202020204" pitchFamily="34" charset="0"/>
              <a:buChar char="•"/>
            </a:pPr>
            <a:r>
              <a:rPr lang="en-US" sz="882" kern="1200" dirty="0">
                <a:solidFill>
                  <a:schemeClr val="tx1"/>
                </a:solidFill>
                <a:effectLst/>
                <a:latin typeface="Segoe UI Light" pitchFamily="34" charset="0"/>
                <a:ea typeface="+mn-ea"/>
                <a:cs typeface="+mn-cs"/>
              </a:rPr>
              <a:t>It’s not just about connecting with audiences. It’s also about building trust. The trust consumers have in brand-safe spaces translates into greater willingness to try and transact with your brand.</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b="0" kern="1200" dirty="0">
                <a:solidFill>
                  <a:schemeClr val="tx1"/>
                </a:solidFill>
                <a:latin typeface="+mn-lt"/>
                <a:ea typeface="+mn-ea"/>
                <a:cs typeface="Segoe UI"/>
              </a:rPr>
              <a:t>Our approach to partnership is about providing multi-channel solutions that allow you to leverage your most valuable assets like your data to improve your bottom line — not ours.</a:t>
            </a:r>
            <a:endParaRPr lang="en-US" sz="882"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408408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So let’s take a closer look at how we can help. We’ll start with reach and growth.   </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4D04A72-2F88-884E-903F-EFB0100F02A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6459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You’re going to find users when they’re searching and also when they’re on our network</a:t>
            </a:r>
          </a:p>
          <a:p>
            <a:pPr marL="171450" indent="-171450" defTabSz="457200" fontAlgn="auto">
              <a:lnSpc>
                <a:spcPct val="107000"/>
              </a:lnSpc>
              <a:buClrTx/>
              <a:buSzTx/>
              <a:buFont typeface="Arial"/>
              <a:buChar char="•"/>
              <a:tabLst>
                <a:tab pos="457200" algn="l"/>
              </a:tabLst>
              <a:defRPr/>
            </a:pPr>
            <a:r>
              <a:rPr lang="en-US" sz="900" kern="1200" dirty="0">
                <a:solidFill>
                  <a:schemeClr val="bg1"/>
                </a:solidFill>
                <a:effectLst/>
                <a:latin typeface="Calibri" panose="020F0502020204030204" pitchFamily="34" charset="0"/>
                <a:cs typeface="Times New Roman" panose="02020603050405020304" pitchFamily="18" charset="0"/>
              </a:rPr>
              <a:t>The Microsoft Audience Network connects you with millions of potential customers at each stage of the customer decision journey.</a:t>
            </a:r>
          </a:p>
          <a:p>
            <a:pPr marL="171450" indent="-171450" defTabSz="457200">
              <a:lnSpc>
                <a:spcPct val="107000"/>
              </a:lnSpc>
              <a:buFont typeface="Arial"/>
              <a:buChar char="•"/>
              <a:tabLst>
                <a:tab pos="457200" algn="l"/>
              </a:tabLst>
              <a:defRPr/>
            </a:pPr>
            <a:r>
              <a:rPr lang="en-US" sz="900" kern="1200" dirty="0">
                <a:solidFill>
                  <a:schemeClr val="bg1"/>
                </a:solidFill>
                <a:effectLst/>
                <a:latin typeface="Calibri" panose="020F0502020204030204" pitchFamily="34" charset="0"/>
                <a:cs typeface="Times New Roman" panose="02020603050405020304" pitchFamily="18" charset="0"/>
              </a:rPr>
              <a:t>We reach over 257 million unique visitors. Our scale over the last two years has significantly risen due to new ad placements on Owned &amp; Operated sites like MSN along with the expansion to premium partner sites. </a:t>
            </a:r>
          </a:p>
          <a:p>
            <a:pPr marL="171450" marR="0" lvl="0" indent="-171450" algn="l" defTabSz="457200" rtl="0" eaLnBrk="1" fontAlgn="auto" latinLnBrk="0" hangingPunct="1">
              <a:lnSpc>
                <a:spcPct val="107000"/>
              </a:lnSpc>
              <a:spcBef>
                <a:spcPts val="0"/>
              </a:spcBef>
              <a:spcAft>
                <a:spcPts val="333"/>
              </a:spcAft>
              <a:buClrTx/>
              <a:buSzTx/>
              <a:buFont typeface="Arial"/>
              <a:buChar char="•"/>
              <a:tabLst>
                <a:tab pos="457200" algn="l"/>
              </a:tabLst>
              <a:defRPr/>
            </a:pPr>
            <a:r>
              <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Your native ads appear in a brand-safe environment on Microsoft​ owned and operated sites like MSN, Outlook.com and Microsoft Edge, and on select premium partner properties like CBS Sports. Third party verification with IAS for brand safety at no extra cost to you. </a:t>
            </a:r>
            <a:endParaRPr lang="en-US" sz="900" dirty="0">
              <a:latin typeface="Segoe UI"/>
              <a:cs typeface="Segoe UI"/>
            </a:endParaRPr>
          </a:p>
          <a:p>
            <a:pPr marL="171450" indent="-171450" algn="l" defTabSz="457200" rtl="0" eaLnBrk="1" latinLnBrk="0" hangingPunct="1">
              <a:lnSpc>
                <a:spcPct val="107000"/>
              </a:lnSpc>
              <a:spcAft>
                <a:spcPts val="333"/>
              </a:spcAft>
              <a:buFont typeface="Arial"/>
              <a:buChar char="•"/>
              <a:tabLst>
                <a:tab pos="457200" algn="l"/>
              </a:tabLst>
              <a:defRPr/>
            </a:pPr>
            <a:r>
              <a:rPr lang="en-US" sz="900" kern="1200" dirty="0">
                <a:solidFill>
                  <a:schemeClr val="bg1"/>
                </a:solidFill>
                <a:effectLst/>
                <a:latin typeface="Calibri" panose="020F0502020204030204" pitchFamily="34" charset="0"/>
                <a:ea typeface="+mn-ea"/>
                <a:cs typeface="Times New Roman" panose="02020603050405020304" pitchFamily="18" charset="0"/>
              </a:rPr>
              <a:t>Today, the Microsoft Audience Network is available in NA (US, CA), APAC (AU, NZ), EMEA (UK, FR, DE, IE, IT, ES, NL, SE, CH, AT, BE, NO, DK, FI), LATAM (AR, BR, CL, CO, MX, PE, VE).​​​</a:t>
            </a:r>
          </a:p>
          <a:p>
            <a:pPr marL="171450" indent="-171450" algn="l" defTabSz="457200" rtl="0" eaLnBrk="1" latinLnBrk="0" hangingPunct="1">
              <a:lnSpc>
                <a:spcPct val="107000"/>
              </a:lnSpc>
              <a:spcAft>
                <a:spcPts val="333"/>
              </a:spcAft>
              <a:buFont typeface="Arial"/>
              <a:buChar char="•"/>
              <a:tabLst>
                <a:tab pos="457200" algn="l"/>
              </a:tabLst>
              <a:defRPr/>
            </a:pPr>
            <a:r>
              <a:rPr lang="en-US" sz="900" kern="1200" dirty="0">
                <a:solidFill>
                  <a:schemeClr val="bg1"/>
                </a:solidFill>
                <a:effectLst/>
                <a:latin typeface="Calibri" panose="020F0502020204030204" pitchFamily="34" charset="0"/>
                <a:ea typeface="+mn-ea"/>
                <a:cs typeface="Times New Roman" panose="02020603050405020304" pitchFamily="18" charset="0"/>
              </a:rPr>
              <a:t>Microsoft Audience Network leverages audience intelligence to identify consumer intent and apply AI to increase your performance and efficiency. Microsoft’s audience intelligence consists of robust privacy-safe consumer data sets, including search and web activity, LinkedIn professional profiles, and demographics and applies machine learning algorithms to develop audiences based on a powerful set of attributes, such as product and brand preferences, purchases and conversions, content preferences, and location. </a:t>
            </a:r>
          </a:p>
          <a:p>
            <a:pPr marL="171450" indent="-171450" algn="l" defTabSz="457200" rtl="0" eaLnBrk="1" latinLnBrk="0" hangingPunct="1">
              <a:lnSpc>
                <a:spcPct val="107000"/>
              </a:lnSpc>
              <a:spcAft>
                <a:spcPts val="333"/>
              </a:spcAft>
              <a:buFont typeface="Arial"/>
              <a:buChar char="•"/>
              <a:tabLst>
                <a:tab pos="457200" algn="l"/>
              </a:tabLst>
              <a:defRPr/>
            </a:pPr>
            <a:r>
              <a:rPr lang="en-US" sz="900" kern="1200" dirty="0">
                <a:solidFill>
                  <a:schemeClr val="bg1"/>
                </a:solidFill>
                <a:effectLst/>
                <a:latin typeface="Calibri" panose="020F0502020204030204" pitchFamily="34" charset="0"/>
                <a:ea typeface="+mn-ea"/>
                <a:cs typeface="Times New Roman" panose="02020603050405020304" pitchFamily="18" charset="0"/>
              </a:rPr>
              <a:t>Our in-feed native ads seamlessly integrate with our reader’s page, mimicking the surrounding of the site design where they’re delivered. Ads that show on the Microsoft Audience Network are called Microsoft Audience Ads and come in three formats: Image Ads, Text Ads and Product Ads. </a:t>
            </a:r>
          </a:p>
          <a:p>
            <a:pPr marL="171450" indent="-171450" algn="l" defTabSz="457200" rtl="0" eaLnBrk="1" latinLnBrk="0" hangingPunct="1">
              <a:lnSpc>
                <a:spcPct val="107000"/>
              </a:lnSpc>
              <a:spcAft>
                <a:spcPts val="333"/>
              </a:spcAft>
              <a:buFont typeface="Arial"/>
              <a:buChar char="•"/>
              <a:tabLst>
                <a:tab pos="457200" algn="l"/>
              </a:tabLst>
              <a:defRPr/>
            </a:pPr>
            <a:endParaRPr lang="en-US" sz="900" kern="1200" dirty="0">
              <a:solidFill>
                <a:schemeClr val="bg1"/>
              </a:solidFill>
              <a:effectLst/>
              <a:latin typeface="Calibri" panose="020F0502020204030204" pitchFamily="34" charset="0"/>
              <a:ea typeface="+mn-ea"/>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7/26/2022 10:50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08043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92717">
              <a:lnSpc>
                <a:spcPct val="100000"/>
              </a:lnSpc>
              <a:spcAft>
                <a:spcPts val="0"/>
              </a:spcAft>
              <a:defRPr/>
            </a:pPr>
            <a:r>
              <a:rPr lang="en-US" sz="1100" dirty="0">
                <a:latin typeface="+mn-lt"/>
              </a:rPr>
              <a:t>The Microsoft Audience Network can help you meet consumers at every point in their decision journey, with premium native placements on MSN, Outlook.com, and the Microsoft Edge browser. The Microsoft Audience Network is important piece of your cross-channel strategy.</a:t>
            </a:r>
          </a:p>
          <a:p>
            <a:pPr defTabSz="1892717">
              <a:lnSpc>
                <a:spcPct val="100000"/>
              </a:lnSpc>
              <a:spcAft>
                <a:spcPts val="0"/>
              </a:spcAft>
              <a:defRPr/>
            </a:pPr>
            <a:endParaRPr lang="en-US" sz="1100" dirty="0">
              <a:latin typeface="+mn-lt"/>
            </a:endParaRPr>
          </a:p>
          <a:p>
            <a:pPr defTabSz="1892717">
              <a:lnSpc>
                <a:spcPct val="100000"/>
              </a:lnSpc>
              <a:spcAft>
                <a:spcPts val="0"/>
              </a:spcAft>
              <a:defRPr/>
            </a:pPr>
            <a:endParaRPr lang="en-US" sz="2500" b="0" i="1" dirty="0">
              <a:latin typeface="+mn-lt"/>
            </a:endParaRPr>
          </a:p>
        </p:txBody>
      </p:sp>
      <p:sp>
        <p:nvSpPr>
          <p:cNvPr id="4" name="Header Placeholder 3"/>
          <p:cNvSpPr>
            <a:spLocks noGrp="1"/>
          </p:cNvSpPr>
          <p:nvPr>
            <p:ph type="hdr" sz="quarter"/>
          </p:nvPr>
        </p:nvSpPr>
        <p:spPr/>
        <p:txBody>
          <a:bodyPr/>
          <a:lstStyle/>
          <a:p>
            <a:pPr marL="0" marR="0" lvl="0" indent="0" algn="l" defTabSz="18926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1182948" marR="0" lvl="0" indent="0" algn="l" defTabSz="1892094"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1892648" rtl="0" eaLnBrk="1" fontAlgn="auto" latinLnBrk="0" hangingPunct="1">
              <a:lnSpc>
                <a:spcPct val="100000"/>
              </a:lnSpc>
              <a:spcBef>
                <a:spcPts val="0"/>
              </a:spcBef>
              <a:spcAft>
                <a:spcPts val="0"/>
              </a:spcAft>
              <a:buClrTx/>
              <a:buSzTx/>
              <a:buFontTx/>
              <a:buNone/>
              <a:tabLst/>
              <a:defRPr/>
            </a:pPr>
            <a:fld id="{325F2914-97BE-644A-90B9-4251E35265C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892648" rtl="0" eaLnBrk="1" fontAlgn="auto" latinLnBrk="0" hangingPunct="1">
                <a:lnSpc>
                  <a:spcPct val="100000"/>
                </a:lnSpc>
                <a:spcBef>
                  <a:spcPts val="0"/>
                </a:spcBef>
                <a:spcAft>
                  <a:spcPts val="0"/>
                </a:spcAft>
                <a:buClrTx/>
                <a:buSzTx/>
                <a:buFontTx/>
                <a:buNone/>
                <a:tabLst/>
                <a:defRPr/>
              </a:pPr>
              <a:t>7/26/2022 10:50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189264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89264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867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We’re excited to help you reach your customers with a variety of media formats for both search and native, using video and images.  </a:t>
            </a:r>
            <a:br>
              <a:rPr lang="en-US" b="0" dirty="0"/>
            </a:br>
            <a:br>
              <a:rPr lang="en-US" b="1" dirty="0"/>
            </a:br>
            <a:r>
              <a:rPr lang="en-US" b="1" dirty="0"/>
              <a:t>Product Ads</a:t>
            </a:r>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3874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2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28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81"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39828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hoto white color low">
    <p:bg>
      <p:bgRef idx="1001">
        <a:schemeClr val="bg1"/>
      </p:bgRef>
    </p:bg>
    <p:spTree>
      <p:nvGrpSpPr>
        <p:cNvPr id="1" name=""/>
        <p:cNvGrpSpPr/>
        <p:nvPr/>
      </p:nvGrpSpPr>
      <p:grpSpPr>
        <a:xfrm>
          <a:off x="0" y="0"/>
          <a:ext cx="0" cy="0"/>
          <a:chOff x="0" y="0"/>
          <a:chExt cx="0" cy="0"/>
        </a:xfrm>
      </p:grpSpPr>
      <p:grpSp>
        <p:nvGrpSpPr>
          <p:cNvPr id="27" name="Microsoft logo">
            <a:extLst>
              <a:ext uri="{FF2B5EF4-FFF2-40B4-BE49-F238E27FC236}">
                <a16:creationId xmlns:a16="http://schemas.microsoft.com/office/drawing/2014/main" id="{DDB717DA-67C2-444C-955A-3952A3B0D788}"/>
              </a:ext>
              <a:ext uri="{C183D7F6-B498-43B3-948B-1728B52AA6E4}">
                <adec:decorative xmlns:adec="http://schemas.microsoft.com/office/drawing/2017/decorative" val="1"/>
              </a:ext>
            </a:extLst>
          </p:cNvPr>
          <p:cNvGrpSpPr>
            <a:grpSpLocks noChangeAspect="1"/>
          </p:cNvGrpSpPr>
          <p:nvPr userDrawn="1"/>
        </p:nvGrpSpPr>
        <p:grpSpPr>
          <a:xfrm>
            <a:off x="584723" y="585216"/>
            <a:ext cx="1355433" cy="292608"/>
            <a:chOff x="1145381" y="1213104"/>
            <a:chExt cx="3756565" cy="810959"/>
          </a:xfrm>
        </p:grpSpPr>
        <p:grpSp>
          <p:nvGrpSpPr>
            <p:cNvPr id="24" name="Group 23">
              <a:extLst>
                <a:ext uri="{FF2B5EF4-FFF2-40B4-BE49-F238E27FC236}">
                  <a16:creationId xmlns:a16="http://schemas.microsoft.com/office/drawing/2014/main" id="{957292CA-2B56-4434-8B8C-6C9D0074A75B}"/>
                </a:ext>
              </a:extLst>
            </p:cNvPr>
            <p:cNvGrpSpPr/>
            <p:nvPr userDrawn="1"/>
          </p:nvGrpSpPr>
          <p:grpSpPr>
            <a:xfrm>
              <a:off x="2186464" y="1338168"/>
              <a:ext cx="2715482" cy="534447"/>
              <a:chOff x="2186464" y="1338168"/>
              <a:chExt cx="2715482" cy="534447"/>
            </a:xfrm>
          </p:grpSpPr>
          <p:sp>
            <p:nvSpPr>
              <p:cNvPr id="9" name="Freeform: Shape 8">
                <a:extLst>
                  <a:ext uri="{FF2B5EF4-FFF2-40B4-BE49-F238E27FC236}">
                    <a16:creationId xmlns:a16="http://schemas.microsoft.com/office/drawing/2014/main" id="{50DAFCDC-37D4-4FEA-8624-BB29F9CD02C8}"/>
                  </a:ext>
                </a:extLst>
              </p:cNvPr>
              <p:cNvSpPr/>
              <p:nvPr/>
            </p:nvSpPr>
            <p:spPr>
              <a:xfrm>
                <a:off x="2186464" y="1373410"/>
                <a:ext cx="533400" cy="485775"/>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737373"/>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C135D50-EF52-4D02-966D-911D8F69F4F9}"/>
                  </a:ext>
                </a:extLst>
              </p:cNvPr>
              <p:cNvSpPr/>
              <p:nvPr/>
            </p:nvSpPr>
            <p:spPr>
              <a:xfrm>
                <a:off x="2783872" y="1509427"/>
                <a:ext cx="95250" cy="352425"/>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737373"/>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D52DFF8-E8D3-40F4-88B8-AAF7E840B168}"/>
                  </a:ext>
                </a:extLst>
              </p:cNvPr>
              <p:cNvSpPr/>
              <p:nvPr/>
            </p:nvSpPr>
            <p:spPr>
              <a:xfrm>
                <a:off x="2776252" y="1363314"/>
                <a:ext cx="104775" cy="10477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737373"/>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C38EE20-1943-44DC-B808-59AFFC6C4345}"/>
                  </a:ext>
                </a:extLst>
              </p:cNvPr>
              <p:cNvSpPr/>
              <p:nvPr/>
            </p:nvSpPr>
            <p:spPr>
              <a:xfrm>
                <a:off x="2920460" y="1501140"/>
                <a:ext cx="276225" cy="37147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737373"/>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4059616-FE18-41E5-93BD-F40D4222F116}"/>
                  </a:ext>
                </a:extLst>
              </p:cNvPr>
              <p:cNvSpPr/>
              <p:nvPr/>
            </p:nvSpPr>
            <p:spPr>
              <a:xfrm>
                <a:off x="3250883" y="1503426"/>
                <a:ext cx="209550" cy="361950"/>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737373"/>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A0D65CF-62EB-4A1A-AD7A-2BC56504C4B3}"/>
                  </a:ext>
                </a:extLst>
              </p:cNvPr>
              <p:cNvSpPr/>
              <p:nvPr/>
            </p:nvSpPr>
            <p:spPr>
              <a:xfrm>
                <a:off x="3455289"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29EDA220-432C-4FC0-8795-69FCC9268B5E}"/>
                  </a:ext>
                </a:extLst>
              </p:cNvPr>
              <p:cNvSpPr/>
              <p:nvPr/>
            </p:nvSpPr>
            <p:spPr>
              <a:xfrm>
                <a:off x="3848100" y="1501140"/>
                <a:ext cx="238125" cy="37147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737373"/>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5C984F17-BD73-4493-B7BC-C33BD06454F2}"/>
                  </a:ext>
                </a:extLst>
              </p:cNvPr>
              <p:cNvSpPr/>
              <p:nvPr/>
            </p:nvSpPr>
            <p:spPr>
              <a:xfrm>
                <a:off x="4111847"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0081D5A-3680-4228-A156-AD3EFB2325FE}"/>
                  </a:ext>
                </a:extLst>
              </p:cNvPr>
              <p:cNvSpPr/>
              <p:nvPr/>
            </p:nvSpPr>
            <p:spPr>
              <a:xfrm>
                <a:off x="4473321" y="1338168"/>
                <a:ext cx="428625" cy="53340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737373"/>
              </a:solidFill>
              <a:ln w="9525" cap="flat">
                <a:noFill/>
                <a:prstDash val="solid"/>
                <a:miter/>
              </a:ln>
            </p:spPr>
            <p:txBody>
              <a:bodyPr rtlCol="0" anchor="ctr"/>
              <a:lstStyle/>
              <a:p>
                <a:endParaRPr lang="en-US" dirty="0"/>
              </a:p>
            </p:txBody>
          </p:sp>
        </p:grpSp>
        <p:grpSp>
          <p:nvGrpSpPr>
            <p:cNvPr id="25" name="Group 24">
              <a:extLst>
                <a:ext uri="{FF2B5EF4-FFF2-40B4-BE49-F238E27FC236}">
                  <a16:creationId xmlns:a16="http://schemas.microsoft.com/office/drawing/2014/main" id="{0F72B533-3C36-431F-9957-A4C821DE2FAC}"/>
                </a:ext>
              </a:extLst>
            </p:cNvPr>
            <p:cNvGrpSpPr/>
            <p:nvPr userDrawn="1"/>
          </p:nvGrpSpPr>
          <p:grpSpPr>
            <a:xfrm>
              <a:off x="1145381" y="1213104"/>
              <a:ext cx="810768" cy="810959"/>
              <a:chOff x="1145381" y="1213104"/>
              <a:chExt cx="810768" cy="810959"/>
            </a:xfrm>
          </p:grpSpPr>
          <p:sp>
            <p:nvSpPr>
              <p:cNvPr id="19" name="Freeform: Shape 18">
                <a:extLst>
                  <a:ext uri="{FF2B5EF4-FFF2-40B4-BE49-F238E27FC236}">
                    <a16:creationId xmlns:a16="http://schemas.microsoft.com/office/drawing/2014/main" id="{2D870DEA-51CB-409F-9831-058F72F2800D}"/>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E6B71BA-FDD2-447D-86AC-E64253388B3D}"/>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AA4A958-B0A9-4901-87D6-9E8EA0CD34B7}"/>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28C24DC8-8724-47DB-8CA2-CE4A781CD5D5}"/>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97788" y="2659975"/>
            <a:ext cx="4167887" cy="1292662"/>
          </a:xfrm>
        </p:spPr>
        <p:txBody>
          <a:bodyPr anchor="b" anchorCtr="0">
            <a:spAutoFit/>
          </a:bodyPr>
          <a:lstStyle>
            <a:lvl1pPr>
              <a:defRPr sz="4200">
                <a:solidFill>
                  <a:schemeClr val="tx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91567" y="4381500"/>
            <a:ext cx="4164583" cy="400110"/>
          </a:xfrm>
          <a:noFill/>
        </p:spPr>
        <p:txBody>
          <a:bodyPr wrap="square" lIns="0" tIns="0" rIns="0" bIns="0">
            <a:spAutoFit/>
          </a:bodyPr>
          <a:lstStyle>
            <a:lvl1pPr marL="0" indent="0">
              <a:spcBef>
                <a:spcPts val="0"/>
              </a:spcBef>
              <a:buNone/>
              <a:defRPr sz="2600" spc="0" baseline="0">
                <a:solidFill>
                  <a:schemeClr val="tx1"/>
                </a:solidFill>
                <a:latin typeface="+mn-lt"/>
                <a:cs typeface="Segoe UI" panose="020B0502040204020203" pitchFamily="34" charset="0"/>
              </a:defRPr>
            </a:lvl1pPr>
          </a:lstStyle>
          <a:p>
            <a:pPr lvl="0"/>
            <a:r>
              <a:rPr lang="en-US"/>
              <a:t>Subtitle or speaker name</a:t>
            </a:r>
          </a:p>
        </p:txBody>
      </p:sp>
      <p:sp>
        <p:nvSpPr>
          <p:cNvPr id="4" name="Picture Placeholder 3">
            <a:extLst>
              <a:ext uri="{FF2B5EF4-FFF2-40B4-BE49-F238E27FC236}">
                <a16:creationId xmlns:a16="http://schemas.microsoft.com/office/drawing/2014/main" id="{CD62B5DC-F996-4CA2-9F9B-B138D17F7D98}"/>
              </a:ext>
            </a:extLst>
          </p:cNvPr>
          <p:cNvSpPr>
            <a:spLocks noGrp="1"/>
          </p:cNvSpPr>
          <p:nvPr>
            <p:ph type="pic" sz="quarter" idx="13"/>
          </p:nvPr>
        </p:nvSpPr>
        <p:spPr>
          <a:xfrm>
            <a:off x="5334000" y="0"/>
            <a:ext cx="6858000" cy="6858000"/>
          </a:xfrm>
          <a:blipFill>
            <a:blip r:embed="rId3"/>
            <a:stretch>
              <a:fillRect/>
            </a:stretch>
          </a:blipFill>
        </p:spPr>
        <p:txBody>
          <a:bodyPr tIns="2743200" anchor="t">
            <a:noAutofit/>
          </a:bodyPr>
          <a:lstStyle>
            <a:lvl1pPr marL="0" indent="0" algn="ctr">
              <a:buNone/>
              <a:defRPr sz="2400">
                <a:solidFill>
                  <a:schemeClr val="bg1"/>
                </a:solidFill>
                <a:latin typeface="+mj-lt"/>
              </a:defRPr>
            </a:lvl1pPr>
          </a:lstStyle>
          <a:p>
            <a:r>
              <a:rPr lang="en-US" dirty="0"/>
              <a:t>Click icon to add picture</a:t>
            </a:r>
          </a:p>
        </p:txBody>
      </p:sp>
    </p:spTree>
    <p:custDataLst>
      <p:tags r:id="rId1"/>
    </p:custDataLst>
    <p:extLst>
      <p:ext uri="{BB962C8B-B14F-4D97-AF65-F5344CB8AC3E}">
        <p14:creationId xmlns:p14="http://schemas.microsoft.com/office/powerpoint/2010/main" val="4012473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760">
          <p15:clr>
            <a:srgbClr val="FBAE40"/>
          </p15:clr>
        </p15:guide>
        <p15:guide id="6" orient="horz" pos="2229">
          <p15:clr>
            <a:srgbClr val="5ACBF0"/>
          </p15:clr>
        </p15:guide>
        <p15:guide id="7" pos="2996">
          <p15:clr>
            <a:srgbClr val="5ACBF0"/>
          </p15:clr>
        </p15:guide>
        <p15:guide id="8"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hree column dark grey">
    <p:bg>
      <p:bgPr>
        <a:solidFill>
          <a:srgbClr val="2F2F2F"/>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1025188" cy="553998"/>
          </a:xfrm>
        </p:spPr>
        <p:txBody>
          <a:bodyPr tIns="0"/>
          <a:lstStyle>
            <a:lvl1pPr>
              <a:defRPr sz="3600" b="0" spc="-50" baseline="0">
                <a:solidFill>
                  <a:schemeClr val="bg1"/>
                </a:solidFill>
                <a:latin typeface="+mj-lt"/>
                <a:cs typeface="Segoe UI" panose="020B0502040204020203" pitchFamily="34" charset="0"/>
              </a:defRPr>
            </a:lvl1pPr>
          </a:lstStyle>
          <a:p>
            <a:r>
              <a:rPr lang="en-US"/>
              <a:t>Click to edit Master title style</a:t>
            </a:r>
          </a:p>
        </p:txBody>
      </p:sp>
      <p:sp>
        <p:nvSpPr>
          <p:cNvPr id="56" name="Text Placeholder 3">
            <a:extLst>
              <a:ext uri="{FF2B5EF4-FFF2-40B4-BE49-F238E27FC236}">
                <a16:creationId xmlns:a16="http://schemas.microsoft.com/office/drawing/2014/main" id="{3B0D4DC2-E232-45C0-814D-A8CDC5696B54}"/>
              </a:ext>
            </a:extLst>
          </p:cNvPr>
          <p:cNvSpPr>
            <a:spLocks noGrp="1"/>
          </p:cNvSpPr>
          <p:nvPr>
            <p:ph type="body" sz="quarter" idx="10"/>
          </p:nvPr>
        </p:nvSpPr>
        <p:spPr>
          <a:xfrm>
            <a:off x="584200" y="1435608"/>
            <a:ext cx="3474720" cy="3717449"/>
          </a:xfrm>
          <a:solidFill>
            <a:schemeClr val="bg1"/>
          </a:solidFill>
        </p:spPr>
        <p:txBody>
          <a:bodyPr wrap="square" lIns="182880" tIns="146304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Picture Placeholder 26">
            <a:extLst>
              <a:ext uri="{FF2B5EF4-FFF2-40B4-BE49-F238E27FC236}">
                <a16:creationId xmlns:a16="http://schemas.microsoft.com/office/drawing/2014/main" id="{3EAE1259-457E-4C7C-9905-8DFF3449CAE6}"/>
              </a:ext>
            </a:extLst>
          </p:cNvPr>
          <p:cNvSpPr>
            <a:spLocks noGrp="1"/>
          </p:cNvSpPr>
          <p:nvPr>
            <p:ph type="pic" sz="quarter" idx="12"/>
          </p:nvPr>
        </p:nvSpPr>
        <p:spPr>
          <a:xfrm>
            <a:off x="586962" y="1435608"/>
            <a:ext cx="3474720" cy="1246695"/>
          </a:xfrm>
          <a:solidFill>
            <a:schemeClr val="bg2"/>
          </a:solidFill>
        </p:spPr>
        <p:txBody>
          <a:bodyPr tIns="182880">
            <a:noAutofit/>
          </a:bodyPr>
          <a:lstStyle>
            <a:lvl1pPr marL="0" indent="0" algn="ctr">
              <a:buNone/>
              <a:defRPr sz="2000">
                <a:solidFill>
                  <a:schemeClr val="tx1"/>
                </a:solidFill>
                <a:latin typeface="+mj-lt"/>
              </a:defRPr>
            </a:lvl1pPr>
          </a:lstStyle>
          <a:p>
            <a:r>
              <a:rPr lang="en-US" dirty="0"/>
              <a:t>Click icon to add picture</a:t>
            </a:r>
          </a:p>
        </p:txBody>
      </p:sp>
      <p:sp>
        <p:nvSpPr>
          <p:cNvPr id="57" name="Text Placeholder 3">
            <a:extLst>
              <a:ext uri="{FF2B5EF4-FFF2-40B4-BE49-F238E27FC236}">
                <a16:creationId xmlns:a16="http://schemas.microsoft.com/office/drawing/2014/main" id="{FD95F516-CC7C-4080-AB5D-A240998EC9BC}"/>
              </a:ext>
            </a:extLst>
          </p:cNvPr>
          <p:cNvSpPr>
            <a:spLocks noGrp="1"/>
          </p:cNvSpPr>
          <p:nvPr>
            <p:ph type="body" sz="quarter" idx="15"/>
          </p:nvPr>
        </p:nvSpPr>
        <p:spPr>
          <a:xfrm>
            <a:off x="4361688" y="1435608"/>
            <a:ext cx="3474720" cy="3717449"/>
          </a:xfrm>
          <a:solidFill>
            <a:schemeClr val="bg1"/>
          </a:solidFill>
        </p:spPr>
        <p:txBody>
          <a:bodyPr wrap="square" lIns="182880" tIns="146304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Picture Placeholder 26">
            <a:extLst>
              <a:ext uri="{FF2B5EF4-FFF2-40B4-BE49-F238E27FC236}">
                <a16:creationId xmlns:a16="http://schemas.microsoft.com/office/drawing/2014/main" id="{B94B2948-59D9-44FF-A4EA-841423139528}"/>
              </a:ext>
            </a:extLst>
          </p:cNvPr>
          <p:cNvSpPr>
            <a:spLocks noGrp="1"/>
          </p:cNvSpPr>
          <p:nvPr>
            <p:ph type="pic" sz="quarter" idx="13"/>
          </p:nvPr>
        </p:nvSpPr>
        <p:spPr>
          <a:xfrm>
            <a:off x="4358640" y="1435608"/>
            <a:ext cx="3474720" cy="1246695"/>
          </a:xfrm>
          <a:solidFill>
            <a:schemeClr val="bg2"/>
          </a:solidFill>
        </p:spPr>
        <p:txBody>
          <a:bodyPr tIns="182880">
            <a:noAutofit/>
          </a:bodyPr>
          <a:lstStyle>
            <a:lvl1pPr marL="0" indent="0" algn="ctr">
              <a:buNone/>
              <a:defRPr sz="2000">
                <a:solidFill>
                  <a:schemeClr val="tx1"/>
                </a:solidFill>
                <a:latin typeface="+mj-lt"/>
              </a:defRPr>
            </a:lvl1pPr>
          </a:lstStyle>
          <a:p>
            <a:r>
              <a:rPr lang="en-US" dirty="0"/>
              <a:t>Click icon to add picture</a:t>
            </a:r>
          </a:p>
        </p:txBody>
      </p:sp>
      <p:sp>
        <p:nvSpPr>
          <p:cNvPr id="58" name="Text Placeholder 3">
            <a:extLst>
              <a:ext uri="{FF2B5EF4-FFF2-40B4-BE49-F238E27FC236}">
                <a16:creationId xmlns:a16="http://schemas.microsoft.com/office/drawing/2014/main" id="{497B0DEE-281D-4C24-8726-AC0E8A2E7F49}"/>
              </a:ext>
            </a:extLst>
          </p:cNvPr>
          <p:cNvSpPr>
            <a:spLocks noGrp="1"/>
          </p:cNvSpPr>
          <p:nvPr>
            <p:ph type="body" sz="quarter" idx="16"/>
          </p:nvPr>
        </p:nvSpPr>
        <p:spPr>
          <a:xfrm>
            <a:off x="8138160" y="1435608"/>
            <a:ext cx="3474720" cy="3717449"/>
          </a:xfrm>
          <a:solidFill>
            <a:schemeClr val="bg1"/>
          </a:solidFill>
        </p:spPr>
        <p:txBody>
          <a:bodyPr wrap="square" lIns="182880" tIns="146304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Picture Placeholder 26">
            <a:extLst>
              <a:ext uri="{FF2B5EF4-FFF2-40B4-BE49-F238E27FC236}">
                <a16:creationId xmlns:a16="http://schemas.microsoft.com/office/drawing/2014/main" id="{C35AAB96-8811-4B31-9C98-B8245D1AA113}"/>
              </a:ext>
            </a:extLst>
          </p:cNvPr>
          <p:cNvSpPr>
            <a:spLocks noGrp="1"/>
          </p:cNvSpPr>
          <p:nvPr>
            <p:ph type="pic" sz="quarter" idx="14"/>
          </p:nvPr>
        </p:nvSpPr>
        <p:spPr>
          <a:xfrm>
            <a:off x="8138160" y="1435608"/>
            <a:ext cx="3474720" cy="1246695"/>
          </a:xfrm>
          <a:solidFill>
            <a:schemeClr val="bg2"/>
          </a:solidFill>
        </p:spPr>
        <p:txBody>
          <a:bodyPr tIns="182880">
            <a:noAutofit/>
          </a:bodyPr>
          <a:lstStyle>
            <a:lvl1pPr marL="0" indent="0" algn="ctr">
              <a:buNone/>
              <a:defRPr sz="2000">
                <a:solidFill>
                  <a:schemeClr val="tx1"/>
                </a:solidFill>
                <a:latin typeface="+mj-lt"/>
              </a:defRPr>
            </a:lvl1pPr>
          </a:lstStyle>
          <a:p>
            <a:r>
              <a:rPr lang="en-US" dirty="0"/>
              <a:t>Click icon to add picture</a:t>
            </a:r>
          </a:p>
        </p:txBody>
      </p:sp>
      <p:sp>
        <p:nvSpPr>
          <p:cNvPr id="51" name="Footnote">
            <a:extLst>
              <a:ext uri="{FF2B5EF4-FFF2-40B4-BE49-F238E27FC236}">
                <a16:creationId xmlns:a16="http://schemas.microsoft.com/office/drawing/2014/main" id="{40EA9E40-81EB-4159-9310-84F2B5F14753}"/>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chemeClr val="accent6"/>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5" name="Group 4">
            <a:extLst>
              <a:ext uri="{FF2B5EF4-FFF2-40B4-BE49-F238E27FC236}">
                <a16:creationId xmlns:a16="http://schemas.microsoft.com/office/drawing/2014/main" id="{0EF2D02D-CE5C-4E81-B4FE-FB036D012CE6}"/>
              </a:ext>
            </a:extLst>
          </p:cNvPr>
          <p:cNvGrpSpPr/>
          <p:nvPr userDrawn="1"/>
        </p:nvGrpSpPr>
        <p:grpSpPr>
          <a:xfrm>
            <a:off x="10338670" y="6289993"/>
            <a:ext cx="1270718" cy="274320"/>
            <a:chOff x="10338670" y="6289993"/>
            <a:chExt cx="1270718" cy="274320"/>
          </a:xfrm>
        </p:grpSpPr>
        <p:grpSp>
          <p:nvGrpSpPr>
            <p:cNvPr id="4" name="Group 3">
              <a:extLst>
                <a:ext uri="{FF2B5EF4-FFF2-40B4-BE49-F238E27FC236}">
                  <a16:creationId xmlns:a16="http://schemas.microsoft.com/office/drawing/2014/main" id="{EA252C18-0E71-4568-9853-E907F31375A7}"/>
                </a:ext>
              </a:extLst>
            </p:cNvPr>
            <p:cNvGrpSpPr/>
            <p:nvPr userDrawn="1"/>
          </p:nvGrpSpPr>
          <p:grpSpPr>
            <a:xfrm>
              <a:off x="10690833" y="6332298"/>
              <a:ext cx="918555" cy="180785"/>
              <a:chOff x="10690833" y="6332298"/>
              <a:chExt cx="918555" cy="180785"/>
            </a:xfrm>
          </p:grpSpPr>
          <p:sp>
            <p:nvSpPr>
              <p:cNvPr id="42" name="Freeform: Shape 41">
                <a:extLst>
                  <a:ext uri="{FF2B5EF4-FFF2-40B4-BE49-F238E27FC236}">
                    <a16:creationId xmlns:a16="http://schemas.microsoft.com/office/drawing/2014/main" id="{DEA09793-091C-46A5-ACE6-350B0E2F93DB}"/>
                  </a:ext>
                </a:extLst>
              </p:cNvPr>
              <p:cNvSpPr/>
              <p:nvPr/>
            </p:nvSpPr>
            <p:spPr>
              <a:xfrm>
                <a:off x="10690833" y="6344219"/>
                <a:ext cx="180431" cy="164321"/>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FFFFFF"/>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5511E57E-397A-472A-A704-2E387935490F}"/>
                  </a:ext>
                </a:extLst>
              </p:cNvPr>
              <p:cNvSpPr/>
              <p:nvPr/>
            </p:nvSpPr>
            <p:spPr>
              <a:xfrm>
                <a:off x="10892916" y="6390229"/>
                <a:ext cx="32220" cy="119213"/>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FFFFFF"/>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40B6D191-9D57-476D-AA59-B510CFC13587}"/>
                  </a:ext>
                </a:extLst>
              </p:cNvPr>
              <p:cNvSpPr/>
              <p:nvPr/>
            </p:nvSpPr>
            <p:spPr>
              <a:xfrm>
                <a:off x="10890338" y="6340804"/>
                <a:ext cx="35442" cy="35442"/>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FFFFFF"/>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734714E4-0B80-4AE8-B13F-660DAD0C144B}"/>
                  </a:ext>
                </a:extLst>
              </p:cNvPr>
              <p:cNvSpPr/>
              <p:nvPr/>
            </p:nvSpPr>
            <p:spPr>
              <a:xfrm>
                <a:off x="10939119" y="6387426"/>
                <a:ext cx="93438" cy="125657"/>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FFFFFF"/>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E1448D4-D519-45D7-8400-3A7803C6EB7B}"/>
                  </a:ext>
                </a:extLst>
              </p:cNvPr>
              <p:cNvSpPr/>
              <p:nvPr/>
            </p:nvSpPr>
            <p:spPr>
              <a:xfrm>
                <a:off x="11050890" y="6388199"/>
                <a:ext cx="70884" cy="122435"/>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FFFFFF"/>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14A1B49-65A0-4E2E-990B-5D13C139F9AF}"/>
                  </a:ext>
                </a:extLst>
              </p:cNvPr>
              <p:cNvSpPr/>
              <p:nvPr/>
            </p:nvSpPr>
            <p:spPr>
              <a:xfrm>
                <a:off x="11120033"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FBF277A-AEC7-4830-AE1A-617F21900CF8}"/>
                  </a:ext>
                </a:extLst>
              </p:cNvPr>
              <p:cNvSpPr/>
              <p:nvPr/>
            </p:nvSpPr>
            <p:spPr>
              <a:xfrm>
                <a:off x="11252908" y="6387426"/>
                <a:ext cx="80550" cy="125657"/>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FFFFFF"/>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53076CA0-9F95-42EC-A419-0538D360F444}"/>
                  </a:ext>
                </a:extLst>
              </p:cNvPr>
              <p:cNvSpPr/>
              <p:nvPr/>
            </p:nvSpPr>
            <p:spPr>
              <a:xfrm>
                <a:off x="11342124"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BD126FC9-46FC-48D3-B8DE-3546690C1E6B}"/>
                  </a:ext>
                </a:extLst>
              </p:cNvPr>
              <p:cNvSpPr/>
              <p:nvPr/>
            </p:nvSpPr>
            <p:spPr>
              <a:xfrm>
                <a:off x="11464399" y="6332298"/>
                <a:ext cx="144989" cy="180431"/>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FFFFFF"/>
              </a:solidFill>
              <a:ln w="9525" cap="flat">
                <a:noFill/>
                <a:prstDash val="solid"/>
                <a:miter/>
              </a:ln>
            </p:spPr>
            <p:txBody>
              <a:bodyPr rtlCol="0" anchor="ctr"/>
              <a:lstStyle/>
              <a:p>
                <a:endParaRPr lang="en-US" dirty="0"/>
              </a:p>
            </p:txBody>
          </p:sp>
        </p:grpSp>
        <p:grpSp>
          <p:nvGrpSpPr>
            <p:cNvPr id="37" name="Group 36">
              <a:extLst>
                <a:ext uri="{FF2B5EF4-FFF2-40B4-BE49-F238E27FC236}">
                  <a16:creationId xmlns:a16="http://schemas.microsoft.com/office/drawing/2014/main" id="{5BF21559-4043-415F-A930-0FE76DA2F3A8}"/>
                </a:ext>
              </a:extLst>
            </p:cNvPr>
            <p:cNvGrpSpPr/>
            <p:nvPr userDrawn="1"/>
          </p:nvGrpSpPr>
          <p:grpSpPr>
            <a:xfrm>
              <a:off x="10338670" y="6289993"/>
              <a:ext cx="274255" cy="274320"/>
              <a:chOff x="1145381" y="1213104"/>
              <a:chExt cx="810768" cy="810959"/>
            </a:xfrm>
          </p:grpSpPr>
          <p:sp>
            <p:nvSpPr>
              <p:cNvPr id="38" name="Freeform: Shape 37">
                <a:extLst>
                  <a:ext uri="{FF2B5EF4-FFF2-40B4-BE49-F238E27FC236}">
                    <a16:creationId xmlns:a16="http://schemas.microsoft.com/office/drawing/2014/main" id="{E35CE146-35AD-41E3-B825-5E4D698C4A60}"/>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A0AA7462-7B98-429A-819C-FEE6ECB4E40E}"/>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43F6C54-5C62-4B12-A0A1-F19D1EB2F88A}"/>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EAC377BC-7A02-4CB8-A249-1D18917FAE7E}"/>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1430826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88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our column dark grey">
    <p:bg>
      <p:bgPr>
        <a:solidFill>
          <a:srgbClr val="2F2F2F"/>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1025188" cy="553998"/>
          </a:xfrm>
        </p:spPr>
        <p:txBody>
          <a:bodyPr tIns="0"/>
          <a:lstStyle>
            <a:lvl1pPr>
              <a:defRPr sz="3600" b="0" spc="-50" baseline="0">
                <a:solidFill>
                  <a:schemeClr val="bg1"/>
                </a:solidFill>
                <a:latin typeface="+mj-lt"/>
                <a:cs typeface="Segoe UI" panose="020B0502040204020203" pitchFamily="34" charset="0"/>
              </a:defRPr>
            </a:lvl1pPr>
          </a:lstStyle>
          <a:p>
            <a:r>
              <a:rPr lang="en-US"/>
              <a:t>Click to edit Master title style</a:t>
            </a:r>
          </a:p>
        </p:txBody>
      </p:sp>
      <p:sp>
        <p:nvSpPr>
          <p:cNvPr id="25" name="Text Placeholder 3">
            <a:extLst>
              <a:ext uri="{FF2B5EF4-FFF2-40B4-BE49-F238E27FC236}">
                <a16:creationId xmlns:a16="http://schemas.microsoft.com/office/drawing/2014/main" id="{93A00997-C50E-4FB6-8964-690DCB2692D4}"/>
              </a:ext>
            </a:extLst>
          </p:cNvPr>
          <p:cNvSpPr>
            <a:spLocks noGrp="1"/>
          </p:cNvSpPr>
          <p:nvPr>
            <p:ph type="body" sz="quarter" idx="10"/>
          </p:nvPr>
        </p:nvSpPr>
        <p:spPr>
          <a:xfrm>
            <a:off x="584200" y="1437481"/>
            <a:ext cx="2532888" cy="4297680"/>
          </a:xfrm>
          <a:solidFill>
            <a:schemeClr val="accent6"/>
          </a:solidFill>
        </p:spPr>
        <p:txBody>
          <a:bodyPr wrap="square" lIns="182880" tIns="201168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Picture Placeholder 26">
            <a:extLst>
              <a:ext uri="{FF2B5EF4-FFF2-40B4-BE49-F238E27FC236}">
                <a16:creationId xmlns:a16="http://schemas.microsoft.com/office/drawing/2014/main" id="{3EAE1259-457E-4C7C-9905-8DFF3449CAE6}"/>
              </a:ext>
            </a:extLst>
          </p:cNvPr>
          <p:cNvSpPr>
            <a:spLocks noGrp="1"/>
          </p:cNvSpPr>
          <p:nvPr>
            <p:ph type="pic" sz="quarter" idx="12"/>
          </p:nvPr>
        </p:nvSpPr>
        <p:spPr>
          <a:xfrm>
            <a:off x="586962" y="1435608"/>
            <a:ext cx="2535651" cy="1828800"/>
          </a:xfrm>
          <a:solidFill>
            <a:schemeClr val="bg2"/>
          </a:solidFill>
        </p:spPr>
        <p:txBody>
          <a:bodyPr tIns="1005840">
            <a:noAutofit/>
          </a:bodyPr>
          <a:lstStyle>
            <a:lvl1pPr marL="0" indent="0" algn="ctr">
              <a:buNone/>
              <a:defRPr sz="2000">
                <a:solidFill>
                  <a:schemeClr val="tx1"/>
                </a:solidFill>
                <a:latin typeface="+mj-lt"/>
              </a:defRPr>
            </a:lvl1pPr>
          </a:lstStyle>
          <a:p>
            <a:r>
              <a:rPr lang="en-US" dirty="0"/>
              <a:t>Click icon to add picture</a:t>
            </a:r>
          </a:p>
        </p:txBody>
      </p:sp>
      <p:sp>
        <p:nvSpPr>
          <p:cNvPr id="26" name="Text Placeholder 3">
            <a:extLst>
              <a:ext uri="{FF2B5EF4-FFF2-40B4-BE49-F238E27FC236}">
                <a16:creationId xmlns:a16="http://schemas.microsoft.com/office/drawing/2014/main" id="{AD40C87E-A4C1-480A-8D55-55896166FEF3}"/>
              </a:ext>
            </a:extLst>
          </p:cNvPr>
          <p:cNvSpPr>
            <a:spLocks noGrp="1"/>
          </p:cNvSpPr>
          <p:nvPr>
            <p:ph type="body" sz="quarter" idx="16"/>
          </p:nvPr>
        </p:nvSpPr>
        <p:spPr>
          <a:xfrm>
            <a:off x="3419856" y="1435608"/>
            <a:ext cx="2532888" cy="4297680"/>
          </a:xfrm>
          <a:solidFill>
            <a:schemeClr val="accent6"/>
          </a:solidFill>
        </p:spPr>
        <p:txBody>
          <a:bodyPr wrap="square" lIns="182880" tIns="201168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Picture Placeholder 26">
            <a:extLst>
              <a:ext uri="{FF2B5EF4-FFF2-40B4-BE49-F238E27FC236}">
                <a16:creationId xmlns:a16="http://schemas.microsoft.com/office/drawing/2014/main" id="{B94B2948-59D9-44FF-A4EA-841423139528}"/>
              </a:ext>
            </a:extLst>
          </p:cNvPr>
          <p:cNvSpPr>
            <a:spLocks noGrp="1"/>
          </p:cNvSpPr>
          <p:nvPr>
            <p:ph type="pic" sz="quarter" idx="13"/>
          </p:nvPr>
        </p:nvSpPr>
        <p:spPr>
          <a:xfrm>
            <a:off x="3417051" y="1435608"/>
            <a:ext cx="2535651" cy="1828800"/>
          </a:xfrm>
          <a:solidFill>
            <a:schemeClr val="bg2"/>
          </a:solidFill>
        </p:spPr>
        <p:txBody>
          <a:bodyPr tIns="1005840">
            <a:noAutofit/>
          </a:bodyPr>
          <a:lstStyle>
            <a:lvl1pPr marL="0" indent="0" algn="ctr">
              <a:buNone/>
              <a:defRPr sz="2000">
                <a:solidFill>
                  <a:schemeClr val="tx1"/>
                </a:solidFill>
                <a:latin typeface="+mj-lt"/>
              </a:defRPr>
            </a:lvl1pPr>
          </a:lstStyle>
          <a:p>
            <a:r>
              <a:rPr lang="en-US" dirty="0"/>
              <a:t>Click icon to add picture</a:t>
            </a:r>
          </a:p>
        </p:txBody>
      </p:sp>
      <p:sp>
        <p:nvSpPr>
          <p:cNvPr id="27" name="Text Placeholder 3">
            <a:extLst>
              <a:ext uri="{FF2B5EF4-FFF2-40B4-BE49-F238E27FC236}">
                <a16:creationId xmlns:a16="http://schemas.microsoft.com/office/drawing/2014/main" id="{9FB142D9-1EC8-4760-B530-3BE03A2BDA97}"/>
              </a:ext>
            </a:extLst>
          </p:cNvPr>
          <p:cNvSpPr>
            <a:spLocks noGrp="1"/>
          </p:cNvSpPr>
          <p:nvPr>
            <p:ph type="body" sz="quarter" idx="17"/>
          </p:nvPr>
        </p:nvSpPr>
        <p:spPr>
          <a:xfrm>
            <a:off x="6245352" y="1435608"/>
            <a:ext cx="2532888" cy="4297680"/>
          </a:xfrm>
          <a:solidFill>
            <a:schemeClr val="accent6"/>
          </a:solidFill>
        </p:spPr>
        <p:txBody>
          <a:bodyPr wrap="square" lIns="182880" tIns="201168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6">
            <a:extLst>
              <a:ext uri="{FF2B5EF4-FFF2-40B4-BE49-F238E27FC236}">
                <a16:creationId xmlns:a16="http://schemas.microsoft.com/office/drawing/2014/main" id="{D1380C87-EA84-4ACA-9D38-C5F5407025AC}"/>
              </a:ext>
            </a:extLst>
          </p:cNvPr>
          <p:cNvSpPr>
            <a:spLocks noGrp="1"/>
          </p:cNvSpPr>
          <p:nvPr>
            <p:ph type="pic" sz="quarter" idx="15"/>
          </p:nvPr>
        </p:nvSpPr>
        <p:spPr>
          <a:xfrm>
            <a:off x="6247140" y="1436688"/>
            <a:ext cx="2535651" cy="1828800"/>
          </a:xfrm>
          <a:solidFill>
            <a:schemeClr val="bg2"/>
          </a:solidFill>
        </p:spPr>
        <p:txBody>
          <a:bodyPr tIns="1005840">
            <a:noAutofit/>
          </a:bodyPr>
          <a:lstStyle>
            <a:lvl1pPr marL="0" indent="0" algn="ctr">
              <a:buNone/>
              <a:defRPr sz="2000">
                <a:solidFill>
                  <a:schemeClr val="tx1"/>
                </a:solidFill>
                <a:latin typeface="+mj-lt"/>
              </a:defRPr>
            </a:lvl1pPr>
          </a:lstStyle>
          <a:p>
            <a:r>
              <a:rPr lang="en-US" dirty="0"/>
              <a:t>Click icon to add picture</a:t>
            </a:r>
          </a:p>
        </p:txBody>
      </p:sp>
      <p:sp>
        <p:nvSpPr>
          <p:cNvPr id="28" name="Text Placeholder 3">
            <a:extLst>
              <a:ext uri="{FF2B5EF4-FFF2-40B4-BE49-F238E27FC236}">
                <a16:creationId xmlns:a16="http://schemas.microsoft.com/office/drawing/2014/main" id="{74D08713-7BAC-4AC4-A7D3-9316741C75C4}"/>
              </a:ext>
            </a:extLst>
          </p:cNvPr>
          <p:cNvSpPr>
            <a:spLocks noGrp="1"/>
          </p:cNvSpPr>
          <p:nvPr>
            <p:ph type="body" sz="quarter" idx="18"/>
          </p:nvPr>
        </p:nvSpPr>
        <p:spPr>
          <a:xfrm>
            <a:off x="9079992" y="1435608"/>
            <a:ext cx="2532888" cy="4297680"/>
          </a:xfrm>
          <a:solidFill>
            <a:schemeClr val="accent6"/>
          </a:solidFill>
        </p:spPr>
        <p:txBody>
          <a:bodyPr wrap="square" lIns="182880" tIns="201168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Picture Placeholder 26">
            <a:extLst>
              <a:ext uri="{FF2B5EF4-FFF2-40B4-BE49-F238E27FC236}">
                <a16:creationId xmlns:a16="http://schemas.microsoft.com/office/drawing/2014/main" id="{C35AAB96-8811-4B31-9C98-B8245D1AA113}"/>
              </a:ext>
            </a:extLst>
          </p:cNvPr>
          <p:cNvSpPr>
            <a:spLocks noGrp="1"/>
          </p:cNvSpPr>
          <p:nvPr>
            <p:ph type="pic" sz="quarter" idx="14"/>
          </p:nvPr>
        </p:nvSpPr>
        <p:spPr>
          <a:xfrm>
            <a:off x="9077228" y="1435608"/>
            <a:ext cx="2535651" cy="1828800"/>
          </a:xfrm>
          <a:solidFill>
            <a:schemeClr val="bg2"/>
          </a:solidFill>
        </p:spPr>
        <p:txBody>
          <a:bodyPr tIns="1005840">
            <a:noAutofit/>
          </a:bodyPr>
          <a:lstStyle>
            <a:lvl1pPr marL="0" indent="0" algn="ctr">
              <a:buNone/>
              <a:defRPr sz="2000">
                <a:solidFill>
                  <a:schemeClr val="tx1"/>
                </a:solidFill>
                <a:latin typeface="+mj-lt"/>
              </a:defRPr>
            </a:lvl1pPr>
          </a:lstStyle>
          <a:p>
            <a:r>
              <a:rPr lang="en-US" dirty="0"/>
              <a:t>Click icon to add picture</a:t>
            </a:r>
          </a:p>
        </p:txBody>
      </p:sp>
      <p:sp>
        <p:nvSpPr>
          <p:cNvPr id="51" name="Footnote">
            <a:extLst>
              <a:ext uri="{FF2B5EF4-FFF2-40B4-BE49-F238E27FC236}">
                <a16:creationId xmlns:a16="http://schemas.microsoft.com/office/drawing/2014/main" id="{40EA9E40-81EB-4159-9310-84F2B5F14753}"/>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chemeClr val="accent6"/>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29" name="Group 28">
            <a:extLst>
              <a:ext uri="{FF2B5EF4-FFF2-40B4-BE49-F238E27FC236}">
                <a16:creationId xmlns:a16="http://schemas.microsoft.com/office/drawing/2014/main" id="{D25B0784-6B35-412D-BBC7-10EC2529456F}"/>
              </a:ext>
            </a:extLst>
          </p:cNvPr>
          <p:cNvGrpSpPr/>
          <p:nvPr userDrawn="1"/>
        </p:nvGrpSpPr>
        <p:grpSpPr>
          <a:xfrm>
            <a:off x="10338670" y="6289993"/>
            <a:ext cx="1270718" cy="274320"/>
            <a:chOff x="10338670" y="6289993"/>
            <a:chExt cx="1270718" cy="274320"/>
          </a:xfrm>
        </p:grpSpPr>
        <p:grpSp>
          <p:nvGrpSpPr>
            <p:cNvPr id="30" name="Group 29">
              <a:extLst>
                <a:ext uri="{FF2B5EF4-FFF2-40B4-BE49-F238E27FC236}">
                  <a16:creationId xmlns:a16="http://schemas.microsoft.com/office/drawing/2014/main" id="{60B34633-BFCC-4B93-BBE1-24B7DDB2FF16}"/>
                </a:ext>
              </a:extLst>
            </p:cNvPr>
            <p:cNvGrpSpPr/>
            <p:nvPr userDrawn="1"/>
          </p:nvGrpSpPr>
          <p:grpSpPr>
            <a:xfrm>
              <a:off x="10690833" y="6332298"/>
              <a:ext cx="918555" cy="180785"/>
              <a:chOff x="10690833" y="6332298"/>
              <a:chExt cx="918555" cy="180785"/>
            </a:xfrm>
          </p:grpSpPr>
          <p:sp>
            <p:nvSpPr>
              <p:cNvPr id="56" name="Freeform: Shape 55">
                <a:extLst>
                  <a:ext uri="{FF2B5EF4-FFF2-40B4-BE49-F238E27FC236}">
                    <a16:creationId xmlns:a16="http://schemas.microsoft.com/office/drawing/2014/main" id="{FCFA0086-CAE9-4E3C-B13C-A7AF3B3ACF49}"/>
                  </a:ext>
                </a:extLst>
              </p:cNvPr>
              <p:cNvSpPr/>
              <p:nvPr/>
            </p:nvSpPr>
            <p:spPr>
              <a:xfrm>
                <a:off x="10690833" y="6344219"/>
                <a:ext cx="180431" cy="164321"/>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FFFFFF"/>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DF38618-7717-4EE2-9D58-C60149272425}"/>
                  </a:ext>
                </a:extLst>
              </p:cNvPr>
              <p:cNvSpPr/>
              <p:nvPr/>
            </p:nvSpPr>
            <p:spPr>
              <a:xfrm>
                <a:off x="10892916" y="6390229"/>
                <a:ext cx="32220" cy="119213"/>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FFFFFF"/>
              </a:solid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D32A3178-79DD-48D9-AF05-E39AB955FE72}"/>
                  </a:ext>
                </a:extLst>
              </p:cNvPr>
              <p:cNvSpPr/>
              <p:nvPr/>
            </p:nvSpPr>
            <p:spPr>
              <a:xfrm>
                <a:off x="10890338" y="6340804"/>
                <a:ext cx="35442" cy="35442"/>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FFFFFF"/>
              </a:solid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4F44AE0A-1E67-4154-96AE-739FE57EC8AE}"/>
                  </a:ext>
                </a:extLst>
              </p:cNvPr>
              <p:cNvSpPr/>
              <p:nvPr/>
            </p:nvSpPr>
            <p:spPr>
              <a:xfrm>
                <a:off x="10939119" y="6387426"/>
                <a:ext cx="93438" cy="125657"/>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FFFFFF"/>
              </a:solid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3FD9B24F-45B1-421F-80A7-92D2F0A0CD05}"/>
                  </a:ext>
                </a:extLst>
              </p:cNvPr>
              <p:cNvSpPr/>
              <p:nvPr/>
            </p:nvSpPr>
            <p:spPr>
              <a:xfrm>
                <a:off x="11050890" y="6388199"/>
                <a:ext cx="70884" cy="122435"/>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FFFFFF"/>
              </a:solid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7CC394FA-0069-4DE7-872A-E57971B72673}"/>
                  </a:ext>
                </a:extLst>
              </p:cNvPr>
              <p:cNvSpPr/>
              <p:nvPr/>
            </p:nvSpPr>
            <p:spPr>
              <a:xfrm>
                <a:off x="11120033"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4E4B769B-70DC-4310-AD36-CD547E3A89CB}"/>
                  </a:ext>
                </a:extLst>
              </p:cNvPr>
              <p:cNvSpPr/>
              <p:nvPr/>
            </p:nvSpPr>
            <p:spPr>
              <a:xfrm>
                <a:off x="11252908" y="6387426"/>
                <a:ext cx="80550" cy="125657"/>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FFFFFF"/>
              </a:solid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3F78110B-6F74-4A49-B17F-7AEE36CBD5DE}"/>
                  </a:ext>
                </a:extLst>
              </p:cNvPr>
              <p:cNvSpPr/>
              <p:nvPr/>
            </p:nvSpPr>
            <p:spPr>
              <a:xfrm>
                <a:off x="11342124"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541DBC06-007B-416A-8775-AEBD86D7F04F}"/>
                  </a:ext>
                </a:extLst>
              </p:cNvPr>
              <p:cNvSpPr/>
              <p:nvPr/>
            </p:nvSpPr>
            <p:spPr>
              <a:xfrm>
                <a:off x="11464399" y="6332298"/>
                <a:ext cx="144989" cy="180431"/>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FFFFFF"/>
              </a:solidFill>
              <a:ln w="9525" cap="flat">
                <a:noFill/>
                <a:prstDash val="solid"/>
                <a:miter/>
              </a:ln>
            </p:spPr>
            <p:txBody>
              <a:bodyPr rtlCol="0" anchor="ctr"/>
              <a:lstStyle/>
              <a:p>
                <a:endParaRPr lang="en-US" dirty="0"/>
              </a:p>
            </p:txBody>
          </p:sp>
        </p:grpSp>
        <p:grpSp>
          <p:nvGrpSpPr>
            <p:cNvPr id="31" name="Group 30">
              <a:extLst>
                <a:ext uri="{FF2B5EF4-FFF2-40B4-BE49-F238E27FC236}">
                  <a16:creationId xmlns:a16="http://schemas.microsoft.com/office/drawing/2014/main" id="{7F61328F-1820-49AF-87F0-5C7335727459}"/>
                </a:ext>
              </a:extLst>
            </p:cNvPr>
            <p:cNvGrpSpPr/>
            <p:nvPr userDrawn="1"/>
          </p:nvGrpSpPr>
          <p:grpSpPr>
            <a:xfrm>
              <a:off x="10338670" y="6289993"/>
              <a:ext cx="274255" cy="274320"/>
              <a:chOff x="1145381" y="1213104"/>
              <a:chExt cx="810768" cy="810959"/>
            </a:xfrm>
          </p:grpSpPr>
          <p:sp>
            <p:nvSpPr>
              <p:cNvPr id="32" name="Freeform: Shape 31">
                <a:extLst>
                  <a:ext uri="{FF2B5EF4-FFF2-40B4-BE49-F238E27FC236}">
                    <a16:creationId xmlns:a16="http://schemas.microsoft.com/office/drawing/2014/main" id="{A156F993-2869-4B2D-B115-0BBD99DBF374}"/>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F5AAA09-438E-4F80-98F3-7FB5C659D98C}"/>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C315A5F-1D24-4911-9394-3AD8A16AFA82}"/>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66EC13A-51F3-4E8E-932D-6FA2D3F298DB}"/>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291722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full photo">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808C72E-F9A5-45F4-8E4E-057790EEDEDE}"/>
              </a:ext>
            </a:extLst>
          </p:cNvPr>
          <p:cNvSpPr>
            <a:spLocks noGrp="1"/>
          </p:cNvSpPr>
          <p:nvPr>
            <p:ph type="pic" sz="quarter" idx="12"/>
          </p:nvPr>
        </p:nvSpPr>
        <p:spPr>
          <a:xfrm>
            <a:off x="0" y="1"/>
            <a:ext cx="12192000" cy="6857999"/>
          </a:xfrm>
          <a:blipFill>
            <a:blip r:embed="rId3"/>
            <a:stretch>
              <a:fillRect/>
            </a:stretch>
          </a:blipFill>
        </p:spPr>
        <p:txBody>
          <a:bodyPr tIns="2743200">
            <a:noAutofit/>
          </a:bodyPr>
          <a:lstStyle>
            <a:lvl1pPr marL="0" indent="0" algn="ctr">
              <a:buNone/>
              <a:defRPr sz="2400">
                <a:solidFill>
                  <a:schemeClr val="bg1"/>
                </a:solidFill>
                <a:latin typeface="+mj-lt"/>
              </a:defRPr>
            </a:lvl1pPr>
          </a:lstStyle>
          <a:p>
            <a:r>
              <a:rPr lang="en-US" dirty="0"/>
              <a:t>Click icon to add picture</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612749"/>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Footnote">
            <a:extLst>
              <a:ext uri="{FF2B5EF4-FFF2-40B4-BE49-F238E27FC236}">
                <a16:creationId xmlns:a16="http://schemas.microsoft.com/office/drawing/2014/main" id="{197C9D8E-4228-41B3-B342-5F2D28DB2EC4}"/>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chemeClr val="tx1"/>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spTree>
    <p:custDataLst>
      <p:tags r:id="rId1"/>
    </p:custDataLst>
    <p:extLst>
      <p:ext uri="{BB962C8B-B14F-4D97-AF65-F5344CB8AC3E}">
        <p14:creationId xmlns:p14="http://schemas.microsoft.com/office/powerpoint/2010/main" val="4567046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dark grey">
    <p:bg>
      <p:bgPr>
        <a:solidFill>
          <a:srgbClr val="2F2F2F"/>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0093712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logo slide_color">
    <p:bg>
      <p:bgPr>
        <a:solidFill>
          <a:schemeClr val="bg2"/>
        </a:solidFill>
        <a:effectLst/>
      </p:bgPr>
    </p:bg>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grpSp>
        <p:nvGrpSpPr>
          <p:cNvPr id="8" name="Microsoft logo">
            <a:extLst>
              <a:ext uri="{FF2B5EF4-FFF2-40B4-BE49-F238E27FC236}">
                <a16:creationId xmlns:a16="http://schemas.microsoft.com/office/drawing/2014/main" id="{71779810-0F8D-4F51-A7D9-8304092701AB}"/>
              </a:ext>
            </a:extLst>
          </p:cNvPr>
          <p:cNvGrpSpPr/>
          <p:nvPr userDrawn="1"/>
        </p:nvGrpSpPr>
        <p:grpSpPr>
          <a:xfrm>
            <a:off x="4582934" y="2638074"/>
            <a:ext cx="3026132" cy="704633"/>
            <a:chOff x="584723" y="585216"/>
            <a:chExt cx="1355433" cy="292608"/>
          </a:xfrm>
        </p:grpSpPr>
        <p:grpSp>
          <p:nvGrpSpPr>
            <p:cNvPr id="9" name="Group 8">
              <a:extLst>
                <a:ext uri="{FF2B5EF4-FFF2-40B4-BE49-F238E27FC236}">
                  <a16:creationId xmlns:a16="http://schemas.microsoft.com/office/drawing/2014/main" id="{701C9002-A719-416B-A03E-202A3D8A4DFD}"/>
                </a:ext>
              </a:extLst>
            </p:cNvPr>
            <p:cNvGrpSpPr/>
            <p:nvPr userDrawn="1"/>
          </p:nvGrpSpPr>
          <p:grpSpPr>
            <a:xfrm>
              <a:off x="960364" y="630341"/>
              <a:ext cx="979792" cy="192838"/>
              <a:chOff x="960364" y="630341"/>
              <a:chExt cx="979792" cy="192838"/>
            </a:xfrm>
          </p:grpSpPr>
          <p:sp>
            <p:nvSpPr>
              <p:cNvPr id="15" name="Freeform: Shape 14">
                <a:extLst>
                  <a:ext uri="{FF2B5EF4-FFF2-40B4-BE49-F238E27FC236}">
                    <a16:creationId xmlns:a16="http://schemas.microsoft.com/office/drawing/2014/main" id="{B3C0D70C-3FC0-4912-9E07-946B3D3BD967}"/>
                  </a:ext>
                </a:extLst>
              </p:cNvPr>
              <p:cNvSpPr/>
              <p:nvPr/>
            </p:nvSpPr>
            <p:spPr>
              <a:xfrm>
                <a:off x="960364" y="643057"/>
                <a:ext cx="192460" cy="175276"/>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FFFFFF"/>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E562CAB-50AA-4C24-A5F6-D63C3E016069}"/>
                  </a:ext>
                </a:extLst>
              </p:cNvPr>
              <p:cNvSpPr/>
              <p:nvPr/>
            </p:nvSpPr>
            <p:spPr>
              <a:xfrm>
                <a:off x="1175919" y="692134"/>
                <a:ext cx="34368" cy="127161"/>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FFFFFF"/>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5B2690E4-D202-4579-83C7-1C391E416D50}"/>
                  </a:ext>
                </a:extLst>
              </p:cNvPr>
              <p:cNvSpPr/>
              <p:nvPr/>
            </p:nvSpPr>
            <p:spPr>
              <a:xfrm>
                <a:off x="1173170" y="639414"/>
                <a:ext cx="37805" cy="3780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FFFFFF"/>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EA6DEFD-909F-41F2-8997-28876A1808AE}"/>
                  </a:ext>
                </a:extLst>
              </p:cNvPr>
              <p:cNvSpPr/>
              <p:nvPr/>
            </p:nvSpPr>
            <p:spPr>
              <a:xfrm>
                <a:off x="1225202" y="689144"/>
                <a:ext cx="99667" cy="13403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FFFFFF"/>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B8C2FC54-D970-4D19-BF63-6EDA70122EDB}"/>
                  </a:ext>
                </a:extLst>
              </p:cNvPr>
              <p:cNvSpPr/>
              <p:nvPr/>
            </p:nvSpPr>
            <p:spPr>
              <a:xfrm>
                <a:off x="1344424" y="689969"/>
                <a:ext cx="75609" cy="130598"/>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FFFFFF"/>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68DCA9C-E4CE-4483-9A64-17478B78CB5B}"/>
                  </a:ext>
                </a:extLst>
              </p:cNvPr>
              <p:cNvSpPr/>
              <p:nvPr/>
            </p:nvSpPr>
            <p:spPr>
              <a:xfrm>
                <a:off x="1418178" y="689144"/>
                <a:ext cx="130598" cy="13403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4BF7D5D-01DE-4AD7-B706-8D455E7EAABA}"/>
                  </a:ext>
                </a:extLst>
              </p:cNvPr>
              <p:cNvSpPr/>
              <p:nvPr/>
            </p:nvSpPr>
            <p:spPr>
              <a:xfrm>
                <a:off x="1559910" y="689144"/>
                <a:ext cx="85920" cy="13403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FFFFFF"/>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FC33740F-87A0-49AC-94E4-0B064F538071}"/>
                  </a:ext>
                </a:extLst>
              </p:cNvPr>
              <p:cNvSpPr/>
              <p:nvPr/>
            </p:nvSpPr>
            <p:spPr>
              <a:xfrm>
                <a:off x="1655075" y="689144"/>
                <a:ext cx="130598" cy="13403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4A6C68E3-7042-41F8-8795-58770D330D4D}"/>
                  </a:ext>
                </a:extLst>
              </p:cNvPr>
              <p:cNvSpPr/>
              <p:nvPr/>
            </p:nvSpPr>
            <p:spPr>
              <a:xfrm>
                <a:off x="1785501" y="630341"/>
                <a:ext cx="154655" cy="19246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FFFFFF"/>
              </a:solidFill>
              <a:ln w="9525" cap="flat">
                <a:no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2E8098D9-94AE-44B6-A40F-D8E0D14A7AB0}"/>
                </a:ext>
              </a:extLst>
            </p:cNvPr>
            <p:cNvGrpSpPr/>
            <p:nvPr userDrawn="1"/>
          </p:nvGrpSpPr>
          <p:grpSpPr>
            <a:xfrm>
              <a:off x="584723" y="585216"/>
              <a:ext cx="292539" cy="292608"/>
              <a:chOff x="1145381" y="1213104"/>
              <a:chExt cx="810768" cy="810959"/>
            </a:xfrm>
          </p:grpSpPr>
          <p:sp>
            <p:nvSpPr>
              <p:cNvPr id="11" name="Freeform: Shape 10">
                <a:extLst>
                  <a:ext uri="{FF2B5EF4-FFF2-40B4-BE49-F238E27FC236}">
                    <a16:creationId xmlns:a16="http://schemas.microsoft.com/office/drawing/2014/main" id="{4B0D83E4-D79D-402E-BC1B-2F6AAFE92154}"/>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F19E288C-3F7B-4F0C-A2F9-55B35B73F21F}"/>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891A3FD-D430-48C2-8EC6-908F66EA9C25}"/>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BB1FE04-8E9A-416A-A625-B5B823896F2B}"/>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
        <p:nvSpPr>
          <p:cNvPr id="24" name="Text Box 3">
            <a:extLst>
              <a:ext uri="{FF2B5EF4-FFF2-40B4-BE49-F238E27FC236}">
                <a16:creationId xmlns:a16="http://schemas.microsoft.com/office/drawing/2014/main" id="{E957A0B6-AE23-45CA-955D-E09D1DE12471}"/>
              </a:ext>
            </a:extLst>
          </p:cNvPr>
          <p:cNvSpPr txBox="1">
            <a:spLocks noChangeArrowheads="1"/>
          </p:cNvSpPr>
          <p:nvPr userDrawn="1"/>
        </p:nvSpPr>
        <p:spPr bwMode="blackWhite">
          <a:xfrm>
            <a:off x="584200" y="6269038"/>
            <a:ext cx="4482124" cy="295275"/>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no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
        <p:nvSpPr>
          <p:cNvPr id="25" name="TextBox 24">
            <a:extLst>
              <a:ext uri="{FF2B5EF4-FFF2-40B4-BE49-F238E27FC236}">
                <a16:creationId xmlns:a16="http://schemas.microsoft.com/office/drawing/2014/main" id="{77772D7D-CF99-4AF6-9073-4283101969F8}"/>
              </a:ext>
            </a:extLst>
          </p:cNvPr>
          <p:cNvSpPr txBox="1"/>
          <p:nvPr userDrawn="1"/>
        </p:nvSpPr>
        <p:spPr>
          <a:xfrm>
            <a:off x="584200" y="5961888"/>
            <a:ext cx="6414960" cy="307150"/>
          </a:xfrm>
          <a:prstGeom prst="rect">
            <a:avLst/>
          </a:prstGeom>
          <a:noFill/>
        </p:spPr>
        <p:txBody>
          <a:bodyPr wrap="square" lIns="0" tIns="0" rIns="0" bIns="0" rtlCol="0" anchor="b">
            <a:noAutofit/>
          </a:bodyPr>
          <a:lstStyle/>
          <a:p>
            <a:pPr>
              <a:lnSpc>
                <a:spcPct val="90000"/>
              </a:lnSpc>
              <a:spcAft>
                <a:spcPts val="588"/>
              </a:spcAft>
            </a:pPr>
            <a:r>
              <a:rPr lang="en-US" sz="2000" dirty="0">
                <a:gradFill>
                  <a:gsLst>
                    <a:gs pos="21239">
                      <a:schemeClr val="tx1"/>
                    </a:gs>
                    <a:gs pos="56000">
                      <a:schemeClr val="tx1"/>
                    </a:gs>
                  </a:gsLst>
                  <a:lin ang="5400000" scaled="1"/>
                </a:gradFill>
              </a:rPr>
              <a:t>Microsoft Advertising. Great relationships start here.</a:t>
            </a:r>
          </a:p>
        </p:txBody>
      </p:sp>
    </p:spTree>
    <p:custDataLst>
      <p:tags r:id="rId1"/>
    </p:custDataLst>
    <p:extLst>
      <p:ext uri="{BB962C8B-B14F-4D97-AF65-F5344CB8AC3E}">
        <p14:creationId xmlns:p14="http://schemas.microsoft.com/office/powerpoint/2010/main" val="31640413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hoto column low">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1025188" cy="553998"/>
          </a:xfrm>
        </p:spPr>
        <p:txBody>
          <a:bodyPr tIns="0"/>
          <a:lstStyle>
            <a:lvl1pPr>
              <a:defRPr sz="3600" b="0" spc="-50" baseline="0">
                <a:solidFill>
                  <a:schemeClr val="tx1"/>
                </a:solidFill>
                <a:latin typeface="+mj-lt"/>
                <a:cs typeface="Segoe UI" panose="020B0502040204020203" pitchFamily="34" charset="0"/>
              </a:defRPr>
            </a:lvl1pPr>
          </a:lstStyle>
          <a:p>
            <a:r>
              <a:rPr lang="en-US"/>
              <a:t>Click to edit Master title style</a:t>
            </a:r>
          </a:p>
        </p:txBody>
      </p:sp>
      <p:sp>
        <p:nvSpPr>
          <p:cNvPr id="56" name="Text Placeholder 3">
            <a:extLst>
              <a:ext uri="{FF2B5EF4-FFF2-40B4-BE49-F238E27FC236}">
                <a16:creationId xmlns:a16="http://schemas.microsoft.com/office/drawing/2014/main" id="{3B0D4DC2-E232-45C0-814D-A8CDC5696B54}"/>
              </a:ext>
            </a:extLst>
          </p:cNvPr>
          <p:cNvSpPr>
            <a:spLocks noGrp="1"/>
          </p:cNvSpPr>
          <p:nvPr>
            <p:ph type="body" sz="quarter" idx="10"/>
          </p:nvPr>
        </p:nvSpPr>
        <p:spPr>
          <a:xfrm>
            <a:off x="584200" y="2017711"/>
            <a:ext cx="3474720" cy="3717449"/>
          </a:xfrm>
          <a:solidFill>
            <a:schemeClr val="accent6"/>
          </a:solidFill>
        </p:spPr>
        <p:txBody>
          <a:bodyPr wrap="square" lIns="182880" tIns="146304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Picture Placeholder 26">
            <a:extLst>
              <a:ext uri="{FF2B5EF4-FFF2-40B4-BE49-F238E27FC236}">
                <a16:creationId xmlns:a16="http://schemas.microsoft.com/office/drawing/2014/main" id="{3EAE1259-457E-4C7C-9905-8DFF3449CAE6}"/>
              </a:ext>
            </a:extLst>
          </p:cNvPr>
          <p:cNvSpPr>
            <a:spLocks noGrp="1"/>
          </p:cNvSpPr>
          <p:nvPr>
            <p:ph type="pic" sz="quarter" idx="12"/>
          </p:nvPr>
        </p:nvSpPr>
        <p:spPr>
          <a:xfrm>
            <a:off x="586962" y="2017712"/>
            <a:ext cx="3474720" cy="1246695"/>
          </a:xfrm>
          <a:solidFill>
            <a:schemeClr val="bg2"/>
          </a:solidFill>
        </p:spPr>
        <p:txBody>
          <a:bodyPr tIns="182880">
            <a:noAutofit/>
          </a:bodyPr>
          <a:lstStyle>
            <a:lvl1pPr marL="0" indent="0" algn="ctr">
              <a:buNone/>
              <a:defRPr sz="2000">
                <a:solidFill>
                  <a:schemeClr val="tx1"/>
                </a:solidFill>
                <a:latin typeface="+mj-lt"/>
              </a:defRPr>
            </a:lvl1pPr>
          </a:lstStyle>
          <a:p>
            <a:r>
              <a:rPr lang="en-US"/>
              <a:t>Click icon to add picture</a:t>
            </a:r>
          </a:p>
        </p:txBody>
      </p:sp>
      <p:sp>
        <p:nvSpPr>
          <p:cNvPr id="57" name="Text Placeholder 3">
            <a:extLst>
              <a:ext uri="{FF2B5EF4-FFF2-40B4-BE49-F238E27FC236}">
                <a16:creationId xmlns:a16="http://schemas.microsoft.com/office/drawing/2014/main" id="{FD95F516-CC7C-4080-AB5D-A240998EC9BC}"/>
              </a:ext>
            </a:extLst>
          </p:cNvPr>
          <p:cNvSpPr>
            <a:spLocks noGrp="1"/>
          </p:cNvSpPr>
          <p:nvPr>
            <p:ph type="body" sz="quarter" idx="15"/>
          </p:nvPr>
        </p:nvSpPr>
        <p:spPr>
          <a:xfrm>
            <a:off x="4361688" y="2015838"/>
            <a:ext cx="3474720" cy="3717449"/>
          </a:xfrm>
          <a:solidFill>
            <a:schemeClr val="accent6"/>
          </a:solidFill>
        </p:spPr>
        <p:txBody>
          <a:bodyPr wrap="square" lIns="182880" tIns="146304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Picture Placeholder 26">
            <a:extLst>
              <a:ext uri="{FF2B5EF4-FFF2-40B4-BE49-F238E27FC236}">
                <a16:creationId xmlns:a16="http://schemas.microsoft.com/office/drawing/2014/main" id="{B94B2948-59D9-44FF-A4EA-841423139528}"/>
              </a:ext>
            </a:extLst>
          </p:cNvPr>
          <p:cNvSpPr>
            <a:spLocks noGrp="1"/>
          </p:cNvSpPr>
          <p:nvPr>
            <p:ph type="pic" sz="quarter" idx="13"/>
          </p:nvPr>
        </p:nvSpPr>
        <p:spPr>
          <a:xfrm>
            <a:off x="4358640" y="2017712"/>
            <a:ext cx="3474720" cy="1246695"/>
          </a:xfrm>
          <a:solidFill>
            <a:schemeClr val="bg2"/>
          </a:solidFill>
        </p:spPr>
        <p:txBody>
          <a:bodyPr tIns="182880">
            <a:noAutofit/>
          </a:bodyPr>
          <a:lstStyle>
            <a:lvl1pPr marL="0" indent="0" algn="ctr">
              <a:buNone/>
              <a:defRPr sz="2000">
                <a:solidFill>
                  <a:schemeClr val="tx1"/>
                </a:solidFill>
                <a:latin typeface="+mj-lt"/>
              </a:defRPr>
            </a:lvl1pPr>
          </a:lstStyle>
          <a:p>
            <a:r>
              <a:rPr lang="en-US"/>
              <a:t>Click icon to add picture</a:t>
            </a:r>
          </a:p>
        </p:txBody>
      </p:sp>
      <p:sp>
        <p:nvSpPr>
          <p:cNvPr id="58" name="Text Placeholder 3">
            <a:extLst>
              <a:ext uri="{FF2B5EF4-FFF2-40B4-BE49-F238E27FC236}">
                <a16:creationId xmlns:a16="http://schemas.microsoft.com/office/drawing/2014/main" id="{497B0DEE-281D-4C24-8726-AC0E8A2E7F49}"/>
              </a:ext>
            </a:extLst>
          </p:cNvPr>
          <p:cNvSpPr>
            <a:spLocks noGrp="1"/>
          </p:cNvSpPr>
          <p:nvPr>
            <p:ph type="body" sz="quarter" idx="16"/>
          </p:nvPr>
        </p:nvSpPr>
        <p:spPr>
          <a:xfrm>
            <a:off x="8138160" y="2015838"/>
            <a:ext cx="3474720" cy="3717449"/>
          </a:xfrm>
          <a:solidFill>
            <a:schemeClr val="accent6"/>
          </a:solidFill>
        </p:spPr>
        <p:txBody>
          <a:bodyPr wrap="square" lIns="182880" tIns="1463040" rIns="182880" bIns="45720">
            <a:noAutofit/>
          </a:bodyPr>
          <a:lstStyle>
            <a:lvl1pPr marL="0" indent="0">
              <a:spcBef>
                <a:spcPts val="1224"/>
              </a:spcBef>
              <a:buClrTx/>
              <a:buFont typeface="Wingdings" panose="05000000000000000000" pitchFamily="2" charset="2"/>
              <a:buNone/>
              <a:defRPr sz="2800" b="0">
                <a:latin typeface="+mn-lt"/>
                <a:cs typeface="Segoe UI Semilight" panose="020B0402040204020203" pitchFamily="34" charset="0"/>
              </a:defRPr>
            </a:lvl1pPr>
            <a:lvl2pPr marL="255588" indent="0">
              <a:buClrTx/>
              <a:buFont typeface="Wingdings" panose="05000000000000000000" pitchFamily="2" charset="2"/>
              <a:buNone/>
              <a:defRPr sz="2000" b="0">
                <a:latin typeface="+mn-lt"/>
              </a:defRPr>
            </a:lvl2pPr>
            <a:lvl3pPr marL="450850" indent="0">
              <a:buClrTx/>
              <a:buFont typeface="Wingdings" panose="05000000000000000000" pitchFamily="2" charset="2"/>
              <a:buNone/>
              <a:tabLst/>
              <a:defRPr sz="1600" b="0">
                <a:latin typeface="+mn-lt"/>
              </a:defRPr>
            </a:lvl3pPr>
            <a:lvl4pPr marL="652462" indent="0">
              <a:buClrTx/>
              <a:buFont typeface="Wingdings" panose="05000000000000000000" pitchFamily="2" charset="2"/>
              <a:buNone/>
              <a:defRPr sz="1400" b="0">
                <a:latin typeface="+mn-lt"/>
              </a:defRPr>
            </a:lvl4pPr>
            <a:lvl5pPr marL="854075" indent="0">
              <a:buClrTx/>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Picture Placeholder 26">
            <a:extLst>
              <a:ext uri="{FF2B5EF4-FFF2-40B4-BE49-F238E27FC236}">
                <a16:creationId xmlns:a16="http://schemas.microsoft.com/office/drawing/2014/main" id="{C35AAB96-8811-4B31-9C98-B8245D1AA113}"/>
              </a:ext>
            </a:extLst>
          </p:cNvPr>
          <p:cNvSpPr>
            <a:spLocks noGrp="1"/>
          </p:cNvSpPr>
          <p:nvPr>
            <p:ph type="pic" sz="quarter" idx="14"/>
          </p:nvPr>
        </p:nvSpPr>
        <p:spPr>
          <a:xfrm>
            <a:off x="8138160" y="2017712"/>
            <a:ext cx="3474720" cy="1246695"/>
          </a:xfrm>
          <a:solidFill>
            <a:schemeClr val="bg2"/>
          </a:solidFill>
        </p:spPr>
        <p:txBody>
          <a:bodyPr tIns="182880">
            <a:noAutofit/>
          </a:bodyPr>
          <a:lstStyle>
            <a:lvl1pPr marL="0" indent="0" algn="ctr">
              <a:buNone/>
              <a:defRPr sz="2000">
                <a:solidFill>
                  <a:schemeClr val="tx1"/>
                </a:solidFill>
                <a:latin typeface="+mj-lt"/>
              </a:defRPr>
            </a:lvl1pPr>
          </a:lstStyle>
          <a:p>
            <a:r>
              <a:rPr lang="en-US"/>
              <a:t>Click icon to add picture</a:t>
            </a:r>
          </a:p>
        </p:txBody>
      </p:sp>
      <p:sp>
        <p:nvSpPr>
          <p:cNvPr id="51" name="Footnote">
            <a:extLst>
              <a:ext uri="{FF2B5EF4-FFF2-40B4-BE49-F238E27FC236}">
                <a16:creationId xmlns:a16="http://schemas.microsoft.com/office/drawing/2014/main" id="{40EA9E40-81EB-4159-9310-84F2B5F14753}"/>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rgbClr val="737373"/>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35" name="Microsoft logo">
            <a:extLst>
              <a:ext uri="{FF2B5EF4-FFF2-40B4-BE49-F238E27FC236}">
                <a16:creationId xmlns:a16="http://schemas.microsoft.com/office/drawing/2014/main" id="{A1BE2210-8DDB-498D-850C-E81B12DBAEB3}"/>
              </a:ext>
              <a:ext uri="{C183D7F6-B498-43B3-948B-1728B52AA6E4}">
                <adec:decorative xmlns:adec="http://schemas.microsoft.com/office/drawing/2017/decorative" val="1"/>
              </a:ext>
            </a:extLst>
          </p:cNvPr>
          <p:cNvGrpSpPr>
            <a:grpSpLocks noChangeAspect="1"/>
          </p:cNvGrpSpPr>
          <p:nvPr userDrawn="1"/>
        </p:nvGrpSpPr>
        <p:grpSpPr>
          <a:xfrm>
            <a:off x="10338670" y="6289993"/>
            <a:ext cx="1270718" cy="274320"/>
            <a:chOff x="1145381" y="1213104"/>
            <a:chExt cx="3756565" cy="810959"/>
          </a:xfrm>
        </p:grpSpPr>
        <p:grpSp>
          <p:nvGrpSpPr>
            <p:cNvPr id="36" name="Group 35">
              <a:extLst>
                <a:ext uri="{FF2B5EF4-FFF2-40B4-BE49-F238E27FC236}">
                  <a16:creationId xmlns:a16="http://schemas.microsoft.com/office/drawing/2014/main" id="{436A4B66-DB62-4C6B-9DCA-582CD89858B5}"/>
                </a:ext>
              </a:extLst>
            </p:cNvPr>
            <p:cNvGrpSpPr/>
            <p:nvPr userDrawn="1"/>
          </p:nvGrpSpPr>
          <p:grpSpPr>
            <a:xfrm>
              <a:off x="2186464" y="1338168"/>
              <a:ext cx="2715482" cy="534447"/>
              <a:chOff x="2186464" y="1338168"/>
              <a:chExt cx="2715482" cy="534447"/>
            </a:xfrm>
          </p:grpSpPr>
          <p:sp>
            <p:nvSpPr>
              <p:cNvPr id="42" name="Freeform: Shape 41">
                <a:extLst>
                  <a:ext uri="{FF2B5EF4-FFF2-40B4-BE49-F238E27FC236}">
                    <a16:creationId xmlns:a16="http://schemas.microsoft.com/office/drawing/2014/main" id="{DEA09793-091C-46A5-ACE6-350B0E2F93DB}"/>
                  </a:ext>
                </a:extLst>
              </p:cNvPr>
              <p:cNvSpPr/>
              <p:nvPr/>
            </p:nvSpPr>
            <p:spPr>
              <a:xfrm>
                <a:off x="2186464" y="1373410"/>
                <a:ext cx="533400" cy="485775"/>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737373"/>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511E57E-397A-472A-A704-2E387935490F}"/>
                  </a:ext>
                </a:extLst>
              </p:cNvPr>
              <p:cNvSpPr/>
              <p:nvPr/>
            </p:nvSpPr>
            <p:spPr>
              <a:xfrm>
                <a:off x="2783872" y="1509427"/>
                <a:ext cx="95250" cy="352425"/>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73737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0B6D191-9D57-476D-AA59-B510CFC13587}"/>
                  </a:ext>
                </a:extLst>
              </p:cNvPr>
              <p:cNvSpPr/>
              <p:nvPr/>
            </p:nvSpPr>
            <p:spPr>
              <a:xfrm>
                <a:off x="2776252" y="1363314"/>
                <a:ext cx="104775" cy="10477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737373"/>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4714E4-0B80-4AE8-B13F-660DAD0C144B}"/>
                  </a:ext>
                </a:extLst>
              </p:cNvPr>
              <p:cNvSpPr/>
              <p:nvPr/>
            </p:nvSpPr>
            <p:spPr>
              <a:xfrm>
                <a:off x="2920460" y="1501140"/>
                <a:ext cx="276225" cy="37147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737373"/>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E1448D4-D519-45D7-8400-3A7803C6EB7B}"/>
                  </a:ext>
                </a:extLst>
              </p:cNvPr>
              <p:cNvSpPr/>
              <p:nvPr/>
            </p:nvSpPr>
            <p:spPr>
              <a:xfrm>
                <a:off x="3250883" y="1503426"/>
                <a:ext cx="209550" cy="361950"/>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737373"/>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14A1B49-65A0-4E2E-990B-5D13C139F9AF}"/>
                  </a:ext>
                </a:extLst>
              </p:cNvPr>
              <p:cNvSpPr/>
              <p:nvPr/>
            </p:nvSpPr>
            <p:spPr>
              <a:xfrm>
                <a:off x="3455289"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737373"/>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FBF277A-AEC7-4830-AE1A-617F21900CF8}"/>
                  </a:ext>
                </a:extLst>
              </p:cNvPr>
              <p:cNvSpPr/>
              <p:nvPr/>
            </p:nvSpPr>
            <p:spPr>
              <a:xfrm>
                <a:off x="3848100" y="1501140"/>
                <a:ext cx="238125" cy="37147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737373"/>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3076CA0-9F95-42EC-A419-0538D360F444}"/>
                  </a:ext>
                </a:extLst>
              </p:cNvPr>
              <p:cNvSpPr/>
              <p:nvPr/>
            </p:nvSpPr>
            <p:spPr>
              <a:xfrm>
                <a:off x="4111847"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737373"/>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D126FC9-46FC-48D3-B8DE-3546690C1E6B}"/>
                  </a:ext>
                </a:extLst>
              </p:cNvPr>
              <p:cNvSpPr/>
              <p:nvPr/>
            </p:nvSpPr>
            <p:spPr>
              <a:xfrm>
                <a:off x="4473321" y="1338168"/>
                <a:ext cx="428625" cy="53340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737373"/>
              </a:solidFill>
              <a:ln w="9525" cap="flat">
                <a:no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5BF21559-4043-415F-A930-0FE76DA2F3A8}"/>
                </a:ext>
              </a:extLst>
            </p:cNvPr>
            <p:cNvGrpSpPr/>
            <p:nvPr userDrawn="1"/>
          </p:nvGrpSpPr>
          <p:grpSpPr>
            <a:xfrm>
              <a:off x="1145381" y="1213104"/>
              <a:ext cx="810768" cy="810959"/>
              <a:chOff x="1145381" y="1213104"/>
              <a:chExt cx="810768" cy="810959"/>
            </a:xfrm>
          </p:grpSpPr>
          <p:sp>
            <p:nvSpPr>
              <p:cNvPr id="38" name="Freeform: Shape 37">
                <a:extLst>
                  <a:ext uri="{FF2B5EF4-FFF2-40B4-BE49-F238E27FC236}">
                    <a16:creationId xmlns:a16="http://schemas.microsoft.com/office/drawing/2014/main" id="{E35CE146-35AD-41E3-B825-5E4D698C4A60}"/>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0AA7462-7B98-429A-819C-FEE6ECB4E40E}"/>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43F6C54-5C62-4B12-A0A1-F19D1EB2F88A}"/>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AC377BC-7A02-4CB8-A249-1D18917FAE7E}"/>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87720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88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brigh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3446-7B07-437F-BCAA-2B2E0B37DED6}"/>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2160399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032" userDrawn="1">
          <p15:clr>
            <a:srgbClr val="FBAE40"/>
          </p15:clr>
        </p15:guide>
        <p15:guide id="4" pos="4224" userDrawn="1">
          <p15:clr>
            <a:srgbClr val="FBAE40"/>
          </p15:clr>
        </p15:guide>
        <p15:guide id="5" pos="3648" userDrawn="1">
          <p15:clr>
            <a:srgbClr val="FBAE40"/>
          </p15:clr>
        </p15:guide>
        <p15:guide id="6" pos="3456" userDrawn="1">
          <p15:clr>
            <a:srgbClr val="FBAE40"/>
          </p15:clr>
        </p15:guide>
        <p15:guide id="7" pos="4416" userDrawn="1">
          <p15:clr>
            <a:srgbClr val="FBAE40"/>
          </p15:clr>
        </p15:guide>
        <p15:guide id="8" pos="3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3446-7B07-437F-BCAA-2B2E0B37DED6}"/>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860801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ight grey">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3446-7B07-437F-BCAA-2B2E0B37DED6}"/>
              </a:ext>
            </a:extLst>
          </p:cNvPr>
          <p:cNvSpPr>
            <a:spLocks noGrp="1"/>
          </p:cNvSpPr>
          <p:nvPr>
            <p:ph type="title"/>
          </p:nvPr>
        </p:nvSpPr>
        <p:spPr/>
        <p:txBody>
          <a:bodyPr/>
          <a:lstStyle/>
          <a:p>
            <a:r>
              <a:rPr lang="en-US"/>
              <a:t>Click to edit Master title style</a:t>
            </a:r>
          </a:p>
        </p:txBody>
      </p:sp>
      <p:sp>
        <p:nvSpPr>
          <p:cNvPr id="3" name="Footnote">
            <a:extLst>
              <a:ext uri="{FF2B5EF4-FFF2-40B4-BE49-F238E27FC236}">
                <a16:creationId xmlns:a16="http://schemas.microsoft.com/office/drawing/2014/main" id="{471BB72F-7B2C-4605-A9D8-A795E514A966}"/>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rgbClr val="505050"/>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4" name="Microsoft logo">
            <a:extLst>
              <a:ext uri="{FF2B5EF4-FFF2-40B4-BE49-F238E27FC236}">
                <a16:creationId xmlns:a16="http://schemas.microsoft.com/office/drawing/2014/main" id="{3012E37A-0E47-45DB-930F-729016B7ED23}"/>
              </a:ext>
              <a:ext uri="{C183D7F6-B498-43B3-948B-1728B52AA6E4}">
                <adec:decorative xmlns:adec="http://schemas.microsoft.com/office/drawing/2017/decorative" val="1"/>
              </a:ext>
            </a:extLst>
          </p:cNvPr>
          <p:cNvGrpSpPr>
            <a:grpSpLocks noChangeAspect="1"/>
          </p:cNvGrpSpPr>
          <p:nvPr userDrawn="1"/>
        </p:nvGrpSpPr>
        <p:grpSpPr>
          <a:xfrm>
            <a:off x="10338670" y="6289993"/>
            <a:ext cx="1270718" cy="274320"/>
            <a:chOff x="1145381" y="1213104"/>
            <a:chExt cx="3756565" cy="810959"/>
          </a:xfrm>
        </p:grpSpPr>
        <p:grpSp>
          <p:nvGrpSpPr>
            <p:cNvPr id="5" name="Group 4">
              <a:extLst>
                <a:ext uri="{FF2B5EF4-FFF2-40B4-BE49-F238E27FC236}">
                  <a16:creationId xmlns:a16="http://schemas.microsoft.com/office/drawing/2014/main" id="{B234E0FE-8114-4D2D-A9E4-C2AAE53B6818}"/>
                </a:ext>
              </a:extLst>
            </p:cNvPr>
            <p:cNvGrpSpPr/>
            <p:nvPr userDrawn="1"/>
          </p:nvGrpSpPr>
          <p:grpSpPr>
            <a:xfrm>
              <a:off x="2186464" y="1338168"/>
              <a:ext cx="2715482" cy="534447"/>
              <a:chOff x="2186464" y="1338168"/>
              <a:chExt cx="2715482" cy="534447"/>
            </a:xfrm>
          </p:grpSpPr>
          <p:sp>
            <p:nvSpPr>
              <p:cNvPr id="11" name="Freeform: Shape 10">
                <a:extLst>
                  <a:ext uri="{FF2B5EF4-FFF2-40B4-BE49-F238E27FC236}">
                    <a16:creationId xmlns:a16="http://schemas.microsoft.com/office/drawing/2014/main" id="{FC703614-9117-4692-94AE-493018D0A41A}"/>
                  </a:ext>
                </a:extLst>
              </p:cNvPr>
              <p:cNvSpPr/>
              <p:nvPr/>
            </p:nvSpPr>
            <p:spPr>
              <a:xfrm>
                <a:off x="2186464" y="1373410"/>
                <a:ext cx="533400" cy="485775"/>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737373"/>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971D7907-C15B-4727-96CB-4739C2F44186}"/>
                  </a:ext>
                </a:extLst>
              </p:cNvPr>
              <p:cNvSpPr/>
              <p:nvPr/>
            </p:nvSpPr>
            <p:spPr>
              <a:xfrm>
                <a:off x="2783872" y="1509427"/>
                <a:ext cx="95250" cy="352425"/>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737373"/>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AB74AB50-15A5-4EF6-9F41-69ED011BD731}"/>
                  </a:ext>
                </a:extLst>
              </p:cNvPr>
              <p:cNvSpPr/>
              <p:nvPr/>
            </p:nvSpPr>
            <p:spPr>
              <a:xfrm>
                <a:off x="2776252" y="1363314"/>
                <a:ext cx="104775" cy="10477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737373"/>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10B9BE-333C-4D89-8613-37E4C91A4B34}"/>
                  </a:ext>
                </a:extLst>
              </p:cNvPr>
              <p:cNvSpPr/>
              <p:nvPr/>
            </p:nvSpPr>
            <p:spPr>
              <a:xfrm>
                <a:off x="2920460" y="1501140"/>
                <a:ext cx="276225" cy="37147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737373"/>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A55B5BA-2E74-45EC-8022-EB887891DE8E}"/>
                  </a:ext>
                </a:extLst>
              </p:cNvPr>
              <p:cNvSpPr/>
              <p:nvPr/>
            </p:nvSpPr>
            <p:spPr>
              <a:xfrm>
                <a:off x="3250883" y="1503426"/>
                <a:ext cx="209550" cy="361950"/>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737373"/>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E9FEDAE6-6F6B-44E7-BA7A-52574196735D}"/>
                  </a:ext>
                </a:extLst>
              </p:cNvPr>
              <p:cNvSpPr/>
              <p:nvPr/>
            </p:nvSpPr>
            <p:spPr>
              <a:xfrm>
                <a:off x="3455289"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B5E2BB74-AB7E-44AE-857E-B6D80412CF29}"/>
                  </a:ext>
                </a:extLst>
              </p:cNvPr>
              <p:cNvSpPr/>
              <p:nvPr/>
            </p:nvSpPr>
            <p:spPr>
              <a:xfrm>
                <a:off x="3848100" y="1501140"/>
                <a:ext cx="238125" cy="37147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737373"/>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A96F93C5-A423-4736-8450-37DFB38FBC1D}"/>
                  </a:ext>
                </a:extLst>
              </p:cNvPr>
              <p:cNvSpPr/>
              <p:nvPr/>
            </p:nvSpPr>
            <p:spPr>
              <a:xfrm>
                <a:off x="4111847"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16DF0E1B-768A-4736-B678-D870D1359BCC}"/>
                  </a:ext>
                </a:extLst>
              </p:cNvPr>
              <p:cNvSpPr/>
              <p:nvPr/>
            </p:nvSpPr>
            <p:spPr>
              <a:xfrm>
                <a:off x="4473321" y="1338168"/>
                <a:ext cx="428625" cy="53340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737373"/>
              </a:solidFill>
              <a:ln w="9525" cap="flat">
                <a:noFill/>
                <a:prstDash val="solid"/>
                <a:miter/>
              </a:ln>
            </p:spPr>
            <p:txBody>
              <a:bodyPr rtlCol="0" anchor="ctr"/>
              <a:lstStyle/>
              <a:p>
                <a:endParaRPr lang="en-US" dirty="0"/>
              </a:p>
            </p:txBody>
          </p:sp>
        </p:grpSp>
        <p:grpSp>
          <p:nvGrpSpPr>
            <p:cNvPr id="6" name="Group 5">
              <a:extLst>
                <a:ext uri="{FF2B5EF4-FFF2-40B4-BE49-F238E27FC236}">
                  <a16:creationId xmlns:a16="http://schemas.microsoft.com/office/drawing/2014/main" id="{F7BC3D5F-B6EA-4199-827C-0418B274FD6B}"/>
                </a:ext>
              </a:extLst>
            </p:cNvPr>
            <p:cNvGrpSpPr/>
            <p:nvPr userDrawn="1"/>
          </p:nvGrpSpPr>
          <p:grpSpPr>
            <a:xfrm>
              <a:off x="1145381" y="1213104"/>
              <a:ext cx="810768" cy="810959"/>
              <a:chOff x="1145381" y="1213104"/>
              <a:chExt cx="810768" cy="810959"/>
            </a:xfrm>
          </p:grpSpPr>
          <p:sp>
            <p:nvSpPr>
              <p:cNvPr id="7" name="Freeform: Shape 6">
                <a:extLst>
                  <a:ext uri="{FF2B5EF4-FFF2-40B4-BE49-F238E27FC236}">
                    <a16:creationId xmlns:a16="http://schemas.microsoft.com/office/drawing/2014/main" id="{9426264A-93A3-4B62-B5E1-AD9396DFA306}"/>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005020B-094D-4B17-B56D-00E01CE6E48D}"/>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BD79A855-9E1D-46F1-B634-370FCE8FDD22}"/>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D562A48-2E4E-443A-A964-12C0BC8AB0C0}"/>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147291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dark grey">
    <p:bg>
      <p:bgPr>
        <a:solidFill>
          <a:srgbClr val="2F2F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3446-7B07-437F-BCAA-2B2E0B37DED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07098034-35D2-47B4-924D-2D373E9EBC5C}"/>
              </a:ext>
            </a:extLst>
          </p:cNvPr>
          <p:cNvGrpSpPr/>
          <p:nvPr userDrawn="1"/>
        </p:nvGrpSpPr>
        <p:grpSpPr>
          <a:xfrm>
            <a:off x="10338670" y="6289993"/>
            <a:ext cx="1270718" cy="274320"/>
            <a:chOff x="10338670" y="6289993"/>
            <a:chExt cx="1270718" cy="274320"/>
          </a:xfrm>
        </p:grpSpPr>
        <p:grpSp>
          <p:nvGrpSpPr>
            <p:cNvPr id="4" name="Group 3">
              <a:extLst>
                <a:ext uri="{FF2B5EF4-FFF2-40B4-BE49-F238E27FC236}">
                  <a16:creationId xmlns:a16="http://schemas.microsoft.com/office/drawing/2014/main" id="{EB486166-8F1A-4838-BDF5-45BEE80BA008}"/>
                </a:ext>
              </a:extLst>
            </p:cNvPr>
            <p:cNvGrpSpPr/>
            <p:nvPr userDrawn="1"/>
          </p:nvGrpSpPr>
          <p:grpSpPr>
            <a:xfrm>
              <a:off x="10690833" y="6332298"/>
              <a:ext cx="918555" cy="180785"/>
              <a:chOff x="10690833" y="6332298"/>
              <a:chExt cx="918555" cy="180785"/>
            </a:xfrm>
          </p:grpSpPr>
          <p:sp>
            <p:nvSpPr>
              <p:cNvPr id="10" name="Freeform: Shape 9">
                <a:extLst>
                  <a:ext uri="{FF2B5EF4-FFF2-40B4-BE49-F238E27FC236}">
                    <a16:creationId xmlns:a16="http://schemas.microsoft.com/office/drawing/2014/main" id="{FBEEBE84-A4D8-4628-AC77-5006CAA844AF}"/>
                  </a:ext>
                </a:extLst>
              </p:cNvPr>
              <p:cNvSpPr/>
              <p:nvPr/>
            </p:nvSpPr>
            <p:spPr>
              <a:xfrm>
                <a:off x="10690833" y="6344219"/>
                <a:ext cx="180431" cy="164321"/>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FFFFFF"/>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7F212279-2077-4552-88B8-565BAF22E8F7}"/>
                  </a:ext>
                </a:extLst>
              </p:cNvPr>
              <p:cNvSpPr/>
              <p:nvPr/>
            </p:nvSpPr>
            <p:spPr>
              <a:xfrm>
                <a:off x="10892916" y="6390229"/>
                <a:ext cx="32220" cy="119213"/>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FFFFFF"/>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90F0DD0B-CCF3-4E87-8961-66226238BE56}"/>
                  </a:ext>
                </a:extLst>
              </p:cNvPr>
              <p:cNvSpPr/>
              <p:nvPr/>
            </p:nvSpPr>
            <p:spPr>
              <a:xfrm>
                <a:off x="10890338" y="6340804"/>
                <a:ext cx="35442" cy="35442"/>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FFFFFF"/>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B4C8DBE-EBCD-40FF-B404-F72ABAD42FFB}"/>
                  </a:ext>
                </a:extLst>
              </p:cNvPr>
              <p:cNvSpPr/>
              <p:nvPr/>
            </p:nvSpPr>
            <p:spPr>
              <a:xfrm>
                <a:off x="10939119" y="6387426"/>
                <a:ext cx="93438" cy="125657"/>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FFFFFF"/>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132D15C-CEED-45CB-A012-1ACB4DE6B0D0}"/>
                  </a:ext>
                </a:extLst>
              </p:cNvPr>
              <p:cNvSpPr/>
              <p:nvPr/>
            </p:nvSpPr>
            <p:spPr>
              <a:xfrm>
                <a:off x="11050890" y="6388199"/>
                <a:ext cx="70884" cy="122435"/>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FFFFFF"/>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A849C00-4375-4F0D-B511-4A52684B1F2C}"/>
                  </a:ext>
                </a:extLst>
              </p:cNvPr>
              <p:cNvSpPr/>
              <p:nvPr/>
            </p:nvSpPr>
            <p:spPr>
              <a:xfrm>
                <a:off x="11120033"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A4577DC4-C3FE-41C9-8DF0-3560C108EE16}"/>
                  </a:ext>
                </a:extLst>
              </p:cNvPr>
              <p:cNvSpPr/>
              <p:nvPr/>
            </p:nvSpPr>
            <p:spPr>
              <a:xfrm>
                <a:off x="11252908" y="6387426"/>
                <a:ext cx="80550" cy="125657"/>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FFFFFF"/>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5619216A-908A-4C88-B77C-013DDF2132F2}"/>
                  </a:ext>
                </a:extLst>
              </p:cNvPr>
              <p:cNvSpPr/>
              <p:nvPr/>
            </p:nvSpPr>
            <p:spPr>
              <a:xfrm>
                <a:off x="11342124"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0FD5EB94-136A-4B95-9D2B-F9E3A7B1E1D3}"/>
                  </a:ext>
                </a:extLst>
              </p:cNvPr>
              <p:cNvSpPr/>
              <p:nvPr/>
            </p:nvSpPr>
            <p:spPr>
              <a:xfrm>
                <a:off x="11464399" y="6332298"/>
                <a:ext cx="144989" cy="180431"/>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FFFFFF"/>
              </a:solidFill>
              <a:ln w="9525"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D86D1B57-E549-46AE-A4B4-56A5B87B78F8}"/>
                </a:ext>
              </a:extLst>
            </p:cNvPr>
            <p:cNvGrpSpPr/>
            <p:nvPr userDrawn="1"/>
          </p:nvGrpSpPr>
          <p:grpSpPr>
            <a:xfrm>
              <a:off x="10338670" y="6289993"/>
              <a:ext cx="274255" cy="274320"/>
              <a:chOff x="1145381" y="1213104"/>
              <a:chExt cx="810768" cy="810959"/>
            </a:xfrm>
          </p:grpSpPr>
          <p:sp>
            <p:nvSpPr>
              <p:cNvPr id="6" name="Freeform: Shape 5">
                <a:extLst>
                  <a:ext uri="{FF2B5EF4-FFF2-40B4-BE49-F238E27FC236}">
                    <a16:creationId xmlns:a16="http://schemas.microsoft.com/office/drawing/2014/main" id="{92251D93-9380-4B29-BDC9-42B25BEA68FE}"/>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46411F0-6D9D-4013-A9C2-57C9E6375880}"/>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97FCD44E-9CB7-4AAA-AB38-F67D6B531C80}"/>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F67E1EF-C26F-4AEF-9621-3FB25199308F}"/>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335770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3446-7B07-437F-BCAA-2B2E0B37DED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07098034-35D2-47B4-924D-2D373E9EBC5C}"/>
              </a:ext>
            </a:extLst>
          </p:cNvPr>
          <p:cNvGrpSpPr/>
          <p:nvPr userDrawn="1"/>
        </p:nvGrpSpPr>
        <p:grpSpPr>
          <a:xfrm>
            <a:off x="10338670" y="6289993"/>
            <a:ext cx="1270718" cy="274320"/>
            <a:chOff x="10338670" y="6289993"/>
            <a:chExt cx="1270718" cy="274320"/>
          </a:xfrm>
        </p:grpSpPr>
        <p:grpSp>
          <p:nvGrpSpPr>
            <p:cNvPr id="4" name="Group 3">
              <a:extLst>
                <a:ext uri="{FF2B5EF4-FFF2-40B4-BE49-F238E27FC236}">
                  <a16:creationId xmlns:a16="http://schemas.microsoft.com/office/drawing/2014/main" id="{EB486166-8F1A-4838-BDF5-45BEE80BA008}"/>
                </a:ext>
              </a:extLst>
            </p:cNvPr>
            <p:cNvGrpSpPr/>
            <p:nvPr userDrawn="1"/>
          </p:nvGrpSpPr>
          <p:grpSpPr>
            <a:xfrm>
              <a:off x="10690833" y="6332298"/>
              <a:ext cx="918555" cy="180785"/>
              <a:chOff x="10690833" y="6332298"/>
              <a:chExt cx="918555" cy="180785"/>
            </a:xfrm>
          </p:grpSpPr>
          <p:sp>
            <p:nvSpPr>
              <p:cNvPr id="10" name="Freeform: Shape 9">
                <a:extLst>
                  <a:ext uri="{FF2B5EF4-FFF2-40B4-BE49-F238E27FC236}">
                    <a16:creationId xmlns:a16="http://schemas.microsoft.com/office/drawing/2014/main" id="{FBEEBE84-A4D8-4628-AC77-5006CAA844AF}"/>
                  </a:ext>
                </a:extLst>
              </p:cNvPr>
              <p:cNvSpPr/>
              <p:nvPr/>
            </p:nvSpPr>
            <p:spPr>
              <a:xfrm>
                <a:off x="10690833" y="6344219"/>
                <a:ext cx="180431" cy="164321"/>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FFFFFF"/>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7F212279-2077-4552-88B8-565BAF22E8F7}"/>
                  </a:ext>
                </a:extLst>
              </p:cNvPr>
              <p:cNvSpPr/>
              <p:nvPr/>
            </p:nvSpPr>
            <p:spPr>
              <a:xfrm>
                <a:off x="10892916" y="6390229"/>
                <a:ext cx="32220" cy="119213"/>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FFFFFF"/>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90F0DD0B-CCF3-4E87-8961-66226238BE56}"/>
                  </a:ext>
                </a:extLst>
              </p:cNvPr>
              <p:cNvSpPr/>
              <p:nvPr/>
            </p:nvSpPr>
            <p:spPr>
              <a:xfrm>
                <a:off x="10890338" y="6340804"/>
                <a:ext cx="35442" cy="35442"/>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FFFFFF"/>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B4C8DBE-EBCD-40FF-B404-F72ABAD42FFB}"/>
                  </a:ext>
                </a:extLst>
              </p:cNvPr>
              <p:cNvSpPr/>
              <p:nvPr/>
            </p:nvSpPr>
            <p:spPr>
              <a:xfrm>
                <a:off x="10939119" y="6387426"/>
                <a:ext cx="93438" cy="125657"/>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FFFFFF"/>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132D15C-CEED-45CB-A012-1ACB4DE6B0D0}"/>
                  </a:ext>
                </a:extLst>
              </p:cNvPr>
              <p:cNvSpPr/>
              <p:nvPr/>
            </p:nvSpPr>
            <p:spPr>
              <a:xfrm>
                <a:off x="11050890" y="6388199"/>
                <a:ext cx="70884" cy="122435"/>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FFFFFF"/>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A849C00-4375-4F0D-B511-4A52684B1F2C}"/>
                  </a:ext>
                </a:extLst>
              </p:cNvPr>
              <p:cNvSpPr/>
              <p:nvPr/>
            </p:nvSpPr>
            <p:spPr>
              <a:xfrm>
                <a:off x="11120033"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A4577DC4-C3FE-41C9-8DF0-3560C108EE16}"/>
                  </a:ext>
                </a:extLst>
              </p:cNvPr>
              <p:cNvSpPr/>
              <p:nvPr/>
            </p:nvSpPr>
            <p:spPr>
              <a:xfrm>
                <a:off x="11252908" y="6387426"/>
                <a:ext cx="80550" cy="125657"/>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FFFFFF"/>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5619216A-908A-4C88-B77C-013DDF2132F2}"/>
                  </a:ext>
                </a:extLst>
              </p:cNvPr>
              <p:cNvSpPr/>
              <p:nvPr/>
            </p:nvSpPr>
            <p:spPr>
              <a:xfrm>
                <a:off x="11342124" y="6387426"/>
                <a:ext cx="122435" cy="125657"/>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FFFFFF"/>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0FD5EB94-136A-4B95-9D2B-F9E3A7B1E1D3}"/>
                  </a:ext>
                </a:extLst>
              </p:cNvPr>
              <p:cNvSpPr/>
              <p:nvPr/>
            </p:nvSpPr>
            <p:spPr>
              <a:xfrm>
                <a:off x="11464399" y="6332298"/>
                <a:ext cx="144989" cy="180431"/>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FFFFFF"/>
              </a:solidFill>
              <a:ln w="9525"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D86D1B57-E549-46AE-A4B4-56A5B87B78F8}"/>
                </a:ext>
              </a:extLst>
            </p:cNvPr>
            <p:cNvGrpSpPr/>
            <p:nvPr userDrawn="1"/>
          </p:nvGrpSpPr>
          <p:grpSpPr>
            <a:xfrm>
              <a:off x="10338670" y="6289993"/>
              <a:ext cx="274255" cy="274320"/>
              <a:chOff x="1145381" y="1213104"/>
              <a:chExt cx="810768" cy="810959"/>
            </a:xfrm>
          </p:grpSpPr>
          <p:sp>
            <p:nvSpPr>
              <p:cNvPr id="6" name="Freeform: Shape 5">
                <a:extLst>
                  <a:ext uri="{FF2B5EF4-FFF2-40B4-BE49-F238E27FC236}">
                    <a16:creationId xmlns:a16="http://schemas.microsoft.com/office/drawing/2014/main" id="{92251D93-9380-4B29-BDC9-42B25BEA68FE}"/>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46411F0-6D9D-4013-A9C2-57C9E6375880}"/>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97FCD44E-9CB7-4AAA-AB38-F67D6B531C80}"/>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F67E1EF-C26F-4AEF-9621-3FB25199308F}"/>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263880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ight grey">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1" y="457200"/>
            <a:ext cx="2103120" cy="338554"/>
          </a:xfrm>
          <a:solidFill>
            <a:srgbClr val="2F2F2F"/>
          </a:solidFill>
        </p:spPr>
        <p:txBody>
          <a:bodyPr lIns="585216" tIns="45720" bIns="45720"/>
          <a:lstStyle>
            <a:lvl1pPr>
              <a:defRPr sz="1600" cap="all" spc="50" baseline="0">
                <a:solidFill>
                  <a:schemeClr val="bg1"/>
                </a:solidFill>
              </a:defRPr>
            </a:lvl1pPr>
          </a:lstStyle>
          <a:p>
            <a:r>
              <a:rPr lang="en-US"/>
              <a:t>Click to edit</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Tx/>
              <a:buFont typeface="Wingdings" panose="05000000000000000000" pitchFamily="2" charset="2"/>
              <a:buChar char=""/>
              <a:defRPr sz="2800" b="0">
                <a:solidFill>
                  <a:schemeClr val="tx1"/>
                </a:solidFill>
                <a:latin typeface="+mn-lt"/>
                <a:cs typeface="Segoe UI Semilight" panose="020B0402040204020203" pitchFamily="34" charset="0"/>
              </a:defRPr>
            </a:lvl1pPr>
            <a:lvl2pPr marL="427038" indent="-171450">
              <a:buClrTx/>
              <a:buFont typeface="Wingdings" panose="05000000000000000000" pitchFamily="2" charset="2"/>
              <a:buChar char=""/>
              <a:defRPr sz="2000" b="0">
                <a:solidFill>
                  <a:schemeClr val="tx1"/>
                </a:solidFill>
                <a:latin typeface="+mn-lt"/>
              </a:defRPr>
            </a:lvl2pPr>
            <a:lvl3pPr marL="639763" indent="-188913">
              <a:buClrTx/>
              <a:buFont typeface="Wingdings" panose="05000000000000000000" pitchFamily="2" charset="2"/>
              <a:buChar char=""/>
              <a:tabLst/>
              <a:defRPr sz="1600" b="0">
                <a:solidFill>
                  <a:schemeClr val="tx1"/>
                </a:solidFill>
                <a:latin typeface="+mn-lt"/>
              </a:defRPr>
            </a:lvl3pPr>
            <a:lvl4pPr marL="828675" indent="-176213">
              <a:buClrTx/>
              <a:buFont typeface="Wingdings" panose="05000000000000000000" pitchFamily="2" charset="2"/>
              <a:buChar char=""/>
              <a:defRPr sz="1400" b="0">
                <a:solidFill>
                  <a:schemeClr val="tx1"/>
                </a:solidFill>
                <a:latin typeface="+mn-lt"/>
              </a:defRPr>
            </a:lvl4pPr>
            <a:lvl5pPr marL="1023938" indent="-169863">
              <a:buClrTx/>
              <a:buFont typeface="Wingdings" panose="05000000000000000000" pitchFamily="2" charset="2"/>
              <a:buChar char=""/>
              <a:tabLst/>
              <a:defRPr sz="1400" b="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Tx/>
              <a:buFont typeface="Wingdings" panose="05000000000000000000" pitchFamily="2" charset="2"/>
              <a:buChar char=""/>
              <a:defRPr sz="2800" b="0">
                <a:solidFill>
                  <a:schemeClr val="tx1"/>
                </a:solidFill>
                <a:latin typeface="+mn-lt"/>
                <a:cs typeface="Segoe UI Semilight" panose="020B0402040204020203" pitchFamily="34" charset="0"/>
              </a:defRPr>
            </a:lvl1pPr>
            <a:lvl2pPr marL="427038" indent="-171450">
              <a:buClrTx/>
              <a:buFont typeface="Wingdings" panose="05000000000000000000" pitchFamily="2" charset="2"/>
              <a:buChar char=""/>
              <a:defRPr sz="2000" b="0">
                <a:solidFill>
                  <a:schemeClr val="tx1"/>
                </a:solidFill>
                <a:latin typeface="+mn-lt"/>
              </a:defRPr>
            </a:lvl2pPr>
            <a:lvl3pPr marL="639763" indent="-188913">
              <a:buClrTx/>
              <a:buFont typeface="Wingdings" panose="05000000000000000000" pitchFamily="2" charset="2"/>
              <a:buChar char=""/>
              <a:tabLst/>
              <a:defRPr sz="1600" b="0">
                <a:solidFill>
                  <a:schemeClr val="tx1"/>
                </a:solidFill>
                <a:latin typeface="+mn-lt"/>
              </a:defRPr>
            </a:lvl3pPr>
            <a:lvl4pPr marL="828675" indent="-176213">
              <a:buClrTx/>
              <a:buFont typeface="Wingdings" panose="05000000000000000000" pitchFamily="2" charset="2"/>
              <a:buChar char=""/>
              <a:defRPr sz="1400" b="0">
                <a:solidFill>
                  <a:schemeClr val="tx1"/>
                </a:solidFill>
                <a:latin typeface="+mn-lt"/>
              </a:defRPr>
            </a:lvl4pPr>
            <a:lvl5pPr marL="1023938" indent="-169863">
              <a:buClrTx/>
              <a:buFont typeface="Wingdings" panose="05000000000000000000" pitchFamily="2" charset="2"/>
              <a:buChar char=""/>
              <a:tabLst/>
              <a:defRPr sz="1400" b="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note">
            <a:extLst>
              <a:ext uri="{FF2B5EF4-FFF2-40B4-BE49-F238E27FC236}">
                <a16:creationId xmlns:a16="http://schemas.microsoft.com/office/drawing/2014/main" id="{AFFB411A-29DE-49AF-BDB4-E42BA443B217}"/>
              </a:ext>
            </a:extLst>
          </p:cNvPr>
          <p:cNvSpPr>
            <a:spLocks noGrp="1"/>
          </p:cNvSpPr>
          <p:nvPr>
            <p:ph type="body" sz="quarter" idx="12" hasCustomPrompt="1"/>
          </p:nvPr>
        </p:nvSpPr>
        <p:spPr>
          <a:xfrm>
            <a:off x="585786" y="6269038"/>
            <a:ext cx="9175034" cy="295275"/>
          </a:xfrm>
        </p:spPr>
        <p:txBody>
          <a:bodyPr anchor="b">
            <a:noAutofit/>
          </a:bodyPr>
          <a:lstStyle>
            <a:lvl1pPr marL="0" indent="0">
              <a:spcBef>
                <a:spcPts val="0"/>
              </a:spcBef>
              <a:buNone/>
              <a:defRPr sz="800" baseline="0">
                <a:solidFill>
                  <a:srgbClr val="505050"/>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39" name="Microsoft logo">
            <a:extLst>
              <a:ext uri="{FF2B5EF4-FFF2-40B4-BE49-F238E27FC236}">
                <a16:creationId xmlns:a16="http://schemas.microsoft.com/office/drawing/2014/main" id="{8842D85F-F2FD-4FD9-8B72-B716067FFA10}"/>
              </a:ext>
              <a:ext uri="{C183D7F6-B498-43B3-948B-1728B52AA6E4}">
                <adec:decorative xmlns:adec="http://schemas.microsoft.com/office/drawing/2017/decorative" val="1"/>
              </a:ext>
            </a:extLst>
          </p:cNvPr>
          <p:cNvGrpSpPr>
            <a:grpSpLocks noChangeAspect="1"/>
          </p:cNvGrpSpPr>
          <p:nvPr userDrawn="1"/>
        </p:nvGrpSpPr>
        <p:grpSpPr>
          <a:xfrm>
            <a:off x="10338670" y="6289993"/>
            <a:ext cx="1270718" cy="274320"/>
            <a:chOff x="1145381" y="1213104"/>
            <a:chExt cx="3756565" cy="810959"/>
          </a:xfrm>
        </p:grpSpPr>
        <p:grpSp>
          <p:nvGrpSpPr>
            <p:cNvPr id="40" name="Group 39">
              <a:extLst>
                <a:ext uri="{FF2B5EF4-FFF2-40B4-BE49-F238E27FC236}">
                  <a16:creationId xmlns:a16="http://schemas.microsoft.com/office/drawing/2014/main" id="{6ADB758C-BC65-493E-BE0A-A47F33E56A30}"/>
                </a:ext>
              </a:extLst>
            </p:cNvPr>
            <p:cNvGrpSpPr/>
            <p:nvPr userDrawn="1"/>
          </p:nvGrpSpPr>
          <p:grpSpPr>
            <a:xfrm>
              <a:off x="2186464" y="1338168"/>
              <a:ext cx="2715482" cy="534447"/>
              <a:chOff x="2186464" y="1338168"/>
              <a:chExt cx="2715482" cy="534447"/>
            </a:xfrm>
          </p:grpSpPr>
          <p:sp>
            <p:nvSpPr>
              <p:cNvPr id="46" name="Freeform: Shape 45">
                <a:extLst>
                  <a:ext uri="{FF2B5EF4-FFF2-40B4-BE49-F238E27FC236}">
                    <a16:creationId xmlns:a16="http://schemas.microsoft.com/office/drawing/2014/main" id="{002CDEF2-0D3F-4C1B-96E2-CEC7C3639C2B}"/>
                  </a:ext>
                </a:extLst>
              </p:cNvPr>
              <p:cNvSpPr/>
              <p:nvPr/>
            </p:nvSpPr>
            <p:spPr>
              <a:xfrm>
                <a:off x="2186464" y="1373410"/>
                <a:ext cx="533400" cy="485775"/>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737373"/>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B8355968-A679-4FDB-A5DA-CB6AFE216C62}"/>
                  </a:ext>
                </a:extLst>
              </p:cNvPr>
              <p:cNvSpPr/>
              <p:nvPr/>
            </p:nvSpPr>
            <p:spPr>
              <a:xfrm>
                <a:off x="2783872" y="1509427"/>
                <a:ext cx="95250" cy="352425"/>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737373"/>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7E922698-3504-4C97-9102-2E40FA26D186}"/>
                  </a:ext>
                </a:extLst>
              </p:cNvPr>
              <p:cNvSpPr/>
              <p:nvPr/>
            </p:nvSpPr>
            <p:spPr>
              <a:xfrm>
                <a:off x="2776252" y="1363314"/>
                <a:ext cx="104775" cy="10477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737373"/>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423C652A-85BF-49A0-B37C-73CD22213FAD}"/>
                  </a:ext>
                </a:extLst>
              </p:cNvPr>
              <p:cNvSpPr/>
              <p:nvPr/>
            </p:nvSpPr>
            <p:spPr>
              <a:xfrm>
                <a:off x="2920460" y="1501140"/>
                <a:ext cx="276225" cy="37147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737373"/>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17EBC818-FCD3-434E-8E86-2C5CF33F2F31}"/>
                  </a:ext>
                </a:extLst>
              </p:cNvPr>
              <p:cNvSpPr/>
              <p:nvPr/>
            </p:nvSpPr>
            <p:spPr>
              <a:xfrm>
                <a:off x="3250883" y="1503426"/>
                <a:ext cx="209550" cy="361950"/>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737373"/>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830457A-B58A-45F8-A157-18C730F3C184}"/>
                  </a:ext>
                </a:extLst>
              </p:cNvPr>
              <p:cNvSpPr/>
              <p:nvPr/>
            </p:nvSpPr>
            <p:spPr>
              <a:xfrm>
                <a:off x="3455289"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775D5922-B5BC-4D41-A249-7FB1992DAAEC}"/>
                  </a:ext>
                </a:extLst>
              </p:cNvPr>
              <p:cNvSpPr/>
              <p:nvPr/>
            </p:nvSpPr>
            <p:spPr>
              <a:xfrm>
                <a:off x="3848100" y="1501140"/>
                <a:ext cx="238125" cy="37147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737373"/>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9FF3E5F-F883-408E-8076-C4A11FFA9031}"/>
                  </a:ext>
                </a:extLst>
              </p:cNvPr>
              <p:cNvSpPr/>
              <p:nvPr/>
            </p:nvSpPr>
            <p:spPr>
              <a:xfrm>
                <a:off x="4111847"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12C20869-1214-4AF0-8AA6-794250BE1EEB}"/>
                  </a:ext>
                </a:extLst>
              </p:cNvPr>
              <p:cNvSpPr/>
              <p:nvPr/>
            </p:nvSpPr>
            <p:spPr>
              <a:xfrm>
                <a:off x="4473321" y="1338168"/>
                <a:ext cx="428625" cy="53340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737373"/>
              </a:solidFill>
              <a:ln w="9525" cap="flat">
                <a:noFill/>
                <a:prstDash val="solid"/>
                <a:miter/>
              </a:ln>
            </p:spPr>
            <p:txBody>
              <a:bodyPr rtlCol="0" anchor="ctr"/>
              <a:lstStyle/>
              <a:p>
                <a:endParaRPr lang="en-US" dirty="0"/>
              </a:p>
            </p:txBody>
          </p:sp>
        </p:grpSp>
        <p:grpSp>
          <p:nvGrpSpPr>
            <p:cNvPr id="41" name="Group 40">
              <a:extLst>
                <a:ext uri="{FF2B5EF4-FFF2-40B4-BE49-F238E27FC236}">
                  <a16:creationId xmlns:a16="http://schemas.microsoft.com/office/drawing/2014/main" id="{152D15AF-76B1-4B0F-9666-4DF773997D82}"/>
                </a:ext>
              </a:extLst>
            </p:cNvPr>
            <p:cNvGrpSpPr/>
            <p:nvPr userDrawn="1"/>
          </p:nvGrpSpPr>
          <p:grpSpPr>
            <a:xfrm>
              <a:off x="1145381" y="1213104"/>
              <a:ext cx="810768" cy="810959"/>
              <a:chOff x="1145381" y="1213104"/>
              <a:chExt cx="810768" cy="810959"/>
            </a:xfrm>
          </p:grpSpPr>
          <p:sp>
            <p:nvSpPr>
              <p:cNvPr id="42" name="Freeform: Shape 41">
                <a:extLst>
                  <a:ext uri="{FF2B5EF4-FFF2-40B4-BE49-F238E27FC236}">
                    <a16:creationId xmlns:a16="http://schemas.microsoft.com/office/drawing/2014/main" id="{3FBB4140-140E-420F-9EBA-20030F6F95FE}"/>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EEF6E3B7-F37C-4C4D-833B-951F57C29576}"/>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354FF5D9-86F9-455E-931D-6287203D3AD0}"/>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3A1677B-3BCC-407D-8FB1-D8B0FCBC4D3A}"/>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3669716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48">
          <p15:clr>
            <a:srgbClr val="FBAE40"/>
          </p15:clr>
        </p15:guide>
        <p15:guide id="5"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612749"/>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note">
            <a:extLst>
              <a:ext uri="{FF2B5EF4-FFF2-40B4-BE49-F238E27FC236}">
                <a16:creationId xmlns:a16="http://schemas.microsoft.com/office/drawing/2014/main" id="{B4ED5B19-52A7-4D7F-B4B1-DB801BAB9EE2}"/>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rgbClr val="737373"/>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37" name="Microsoft logo">
            <a:extLst>
              <a:ext uri="{FF2B5EF4-FFF2-40B4-BE49-F238E27FC236}">
                <a16:creationId xmlns:a16="http://schemas.microsoft.com/office/drawing/2014/main" id="{54D43928-D538-485F-900F-43CD3E3B3C9E}"/>
              </a:ext>
              <a:ext uri="{C183D7F6-B498-43B3-948B-1728B52AA6E4}">
                <adec:decorative xmlns:adec="http://schemas.microsoft.com/office/drawing/2017/decorative" val="1"/>
              </a:ext>
            </a:extLst>
          </p:cNvPr>
          <p:cNvGrpSpPr>
            <a:grpSpLocks noChangeAspect="1"/>
          </p:cNvGrpSpPr>
          <p:nvPr userDrawn="1"/>
        </p:nvGrpSpPr>
        <p:grpSpPr>
          <a:xfrm>
            <a:off x="10338670" y="6289993"/>
            <a:ext cx="1270718" cy="274320"/>
            <a:chOff x="1145381" y="1213104"/>
            <a:chExt cx="3756565" cy="810959"/>
          </a:xfrm>
        </p:grpSpPr>
        <p:grpSp>
          <p:nvGrpSpPr>
            <p:cNvPr id="38" name="Group 37">
              <a:extLst>
                <a:ext uri="{FF2B5EF4-FFF2-40B4-BE49-F238E27FC236}">
                  <a16:creationId xmlns:a16="http://schemas.microsoft.com/office/drawing/2014/main" id="{8D4DDAC1-7E31-456C-978A-5BD74DF3B4EC}"/>
                </a:ext>
              </a:extLst>
            </p:cNvPr>
            <p:cNvGrpSpPr/>
            <p:nvPr userDrawn="1"/>
          </p:nvGrpSpPr>
          <p:grpSpPr>
            <a:xfrm>
              <a:off x="2186464" y="1338168"/>
              <a:ext cx="2715482" cy="534447"/>
              <a:chOff x="2186464" y="1338168"/>
              <a:chExt cx="2715482" cy="534447"/>
            </a:xfrm>
          </p:grpSpPr>
          <p:sp>
            <p:nvSpPr>
              <p:cNvPr id="44" name="Freeform: Shape 43">
                <a:extLst>
                  <a:ext uri="{FF2B5EF4-FFF2-40B4-BE49-F238E27FC236}">
                    <a16:creationId xmlns:a16="http://schemas.microsoft.com/office/drawing/2014/main" id="{4A8FE95B-BE09-4CB0-963C-BE4D3160D7B4}"/>
                  </a:ext>
                </a:extLst>
              </p:cNvPr>
              <p:cNvSpPr/>
              <p:nvPr/>
            </p:nvSpPr>
            <p:spPr>
              <a:xfrm>
                <a:off x="2186464" y="1373410"/>
                <a:ext cx="533400" cy="485775"/>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737373"/>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C71739BD-46F8-4D5F-8672-6A08C0644EB0}"/>
                  </a:ext>
                </a:extLst>
              </p:cNvPr>
              <p:cNvSpPr/>
              <p:nvPr/>
            </p:nvSpPr>
            <p:spPr>
              <a:xfrm>
                <a:off x="2783872" y="1509427"/>
                <a:ext cx="95250" cy="352425"/>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737373"/>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4546D1CD-D265-42BD-842A-044D94659EC2}"/>
                  </a:ext>
                </a:extLst>
              </p:cNvPr>
              <p:cNvSpPr/>
              <p:nvPr/>
            </p:nvSpPr>
            <p:spPr>
              <a:xfrm>
                <a:off x="2776252" y="1363314"/>
                <a:ext cx="104775" cy="10477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737373"/>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EFB8A13F-7BE9-4C76-9105-B0079E7F8B3F}"/>
                  </a:ext>
                </a:extLst>
              </p:cNvPr>
              <p:cNvSpPr/>
              <p:nvPr/>
            </p:nvSpPr>
            <p:spPr>
              <a:xfrm>
                <a:off x="2920460" y="1501140"/>
                <a:ext cx="276225" cy="37147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737373"/>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5FB915F-17AF-4643-A5D7-BAC09F439EC3}"/>
                  </a:ext>
                </a:extLst>
              </p:cNvPr>
              <p:cNvSpPr/>
              <p:nvPr/>
            </p:nvSpPr>
            <p:spPr>
              <a:xfrm>
                <a:off x="3250883" y="1503426"/>
                <a:ext cx="209550" cy="361950"/>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737373"/>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18BEA133-EAD1-476B-8FB6-231AAB3878C3}"/>
                  </a:ext>
                </a:extLst>
              </p:cNvPr>
              <p:cNvSpPr/>
              <p:nvPr/>
            </p:nvSpPr>
            <p:spPr>
              <a:xfrm>
                <a:off x="3455289"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77091B23-E076-4FBF-8DD1-FF9AC72CB653}"/>
                  </a:ext>
                </a:extLst>
              </p:cNvPr>
              <p:cNvSpPr/>
              <p:nvPr/>
            </p:nvSpPr>
            <p:spPr>
              <a:xfrm>
                <a:off x="3848100" y="1501140"/>
                <a:ext cx="238125" cy="37147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737373"/>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B86225A-F02C-4B5E-BA83-080C02843FE3}"/>
                  </a:ext>
                </a:extLst>
              </p:cNvPr>
              <p:cNvSpPr/>
              <p:nvPr/>
            </p:nvSpPr>
            <p:spPr>
              <a:xfrm>
                <a:off x="4111847"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9AED12D7-AEDF-4C52-8E8F-FDCB73EDDCDB}"/>
                  </a:ext>
                </a:extLst>
              </p:cNvPr>
              <p:cNvSpPr/>
              <p:nvPr/>
            </p:nvSpPr>
            <p:spPr>
              <a:xfrm>
                <a:off x="4473321" y="1338168"/>
                <a:ext cx="428625" cy="53340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737373"/>
              </a:solidFill>
              <a:ln w="9525" cap="flat">
                <a:noFill/>
                <a:prstDash val="solid"/>
                <a:miter/>
              </a:ln>
            </p:spPr>
            <p:txBody>
              <a:bodyPr rtlCol="0" anchor="ctr"/>
              <a:lstStyle/>
              <a:p>
                <a:endParaRPr lang="en-US" dirty="0"/>
              </a:p>
            </p:txBody>
          </p:sp>
        </p:grpSp>
        <p:grpSp>
          <p:nvGrpSpPr>
            <p:cNvPr id="39" name="Group 38">
              <a:extLst>
                <a:ext uri="{FF2B5EF4-FFF2-40B4-BE49-F238E27FC236}">
                  <a16:creationId xmlns:a16="http://schemas.microsoft.com/office/drawing/2014/main" id="{5A6A9A5A-34D8-4CAC-8C7C-DEEC0566BA5D}"/>
                </a:ext>
              </a:extLst>
            </p:cNvPr>
            <p:cNvGrpSpPr/>
            <p:nvPr userDrawn="1"/>
          </p:nvGrpSpPr>
          <p:grpSpPr>
            <a:xfrm>
              <a:off x="1145381" y="1213104"/>
              <a:ext cx="810768" cy="810959"/>
              <a:chOff x="1145381" y="1213104"/>
              <a:chExt cx="810768" cy="810959"/>
            </a:xfrm>
          </p:grpSpPr>
          <p:sp>
            <p:nvSpPr>
              <p:cNvPr id="40" name="Freeform: Shape 39">
                <a:extLst>
                  <a:ext uri="{FF2B5EF4-FFF2-40B4-BE49-F238E27FC236}">
                    <a16:creationId xmlns:a16="http://schemas.microsoft.com/office/drawing/2014/main" id="{3510F2E9-4406-4E41-A50E-E9D2DB6589A6}"/>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0D8F48A2-4B10-4D94-BE54-1101A3724AD2}"/>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2A13C3EA-0167-453B-BAC0-2C9756167283}"/>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AB1E4D7-890E-40C3-903C-7B2BED54BDC5}"/>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38283126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note">
            <a:extLst>
              <a:ext uri="{FF2B5EF4-FFF2-40B4-BE49-F238E27FC236}">
                <a16:creationId xmlns:a16="http://schemas.microsoft.com/office/drawing/2014/main" id="{55184B19-5CF8-4B81-B348-238A9B33B09A}"/>
              </a:ext>
            </a:extLst>
          </p:cNvPr>
          <p:cNvSpPr>
            <a:spLocks noGrp="1"/>
          </p:cNvSpPr>
          <p:nvPr>
            <p:ph type="body" sz="quarter" idx="11" hasCustomPrompt="1"/>
          </p:nvPr>
        </p:nvSpPr>
        <p:spPr>
          <a:xfrm>
            <a:off x="585786" y="6269038"/>
            <a:ext cx="9175034" cy="295275"/>
          </a:xfrm>
        </p:spPr>
        <p:txBody>
          <a:bodyPr anchor="b">
            <a:noAutofit/>
          </a:bodyPr>
          <a:lstStyle>
            <a:lvl1pPr marL="0" indent="0">
              <a:spcBef>
                <a:spcPts val="0"/>
              </a:spcBef>
              <a:buNone/>
              <a:defRPr sz="800" baseline="0">
                <a:solidFill>
                  <a:srgbClr val="737373"/>
                </a:solidFill>
              </a:defRPr>
            </a:lvl1pPr>
            <a:lvl2pPr marL="228600" indent="0">
              <a:buNone/>
              <a:defRPr sz="800"/>
            </a:lvl2pPr>
            <a:lvl3pPr marL="457200" indent="0">
              <a:buNone/>
              <a:defRPr sz="800"/>
            </a:lvl3pPr>
            <a:lvl4pPr marL="661988" indent="0">
              <a:buNone/>
              <a:defRPr sz="800"/>
            </a:lvl4pPr>
            <a:lvl5pPr marL="855663" indent="0">
              <a:buNone/>
              <a:defRPr sz="800"/>
            </a:lvl5pPr>
          </a:lstStyle>
          <a:p>
            <a:pPr lvl="0"/>
            <a:r>
              <a:rPr lang="en-US"/>
              <a:t>Footnotes</a:t>
            </a:r>
          </a:p>
        </p:txBody>
      </p:sp>
      <p:grpSp>
        <p:nvGrpSpPr>
          <p:cNvPr id="5" name="Microsoft logo">
            <a:extLst>
              <a:ext uri="{FF2B5EF4-FFF2-40B4-BE49-F238E27FC236}">
                <a16:creationId xmlns:a16="http://schemas.microsoft.com/office/drawing/2014/main" id="{57626B41-EFFB-4E10-8B1E-18CDD93783E9}"/>
              </a:ext>
              <a:ext uri="{C183D7F6-B498-43B3-948B-1728B52AA6E4}">
                <adec:decorative xmlns:adec="http://schemas.microsoft.com/office/drawing/2017/decorative" val="1"/>
              </a:ext>
            </a:extLst>
          </p:cNvPr>
          <p:cNvGrpSpPr>
            <a:grpSpLocks noChangeAspect="1"/>
          </p:cNvGrpSpPr>
          <p:nvPr/>
        </p:nvGrpSpPr>
        <p:grpSpPr>
          <a:xfrm>
            <a:off x="10338670" y="6289993"/>
            <a:ext cx="1270718" cy="274320"/>
            <a:chOff x="1145381" y="1213104"/>
            <a:chExt cx="3756565" cy="810959"/>
          </a:xfrm>
        </p:grpSpPr>
        <p:grpSp>
          <p:nvGrpSpPr>
            <p:cNvPr id="6" name="Group 5">
              <a:extLst>
                <a:ext uri="{FF2B5EF4-FFF2-40B4-BE49-F238E27FC236}">
                  <a16:creationId xmlns:a16="http://schemas.microsoft.com/office/drawing/2014/main" id="{365FDEED-EF5C-4DA4-86E2-E77C5CDEF22F}"/>
                </a:ext>
              </a:extLst>
            </p:cNvPr>
            <p:cNvGrpSpPr/>
            <p:nvPr userDrawn="1"/>
          </p:nvGrpSpPr>
          <p:grpSpPr>
            <a:xfrm>
              <a:off x="2186464" y="1338168"/>
              <a:ext cx="2715482" cy="534447"/>
              <a:chOff x="2186464" y="1338168"/>
              <a:chExt cx="2715482" cy="534447"/>
            </a:xfrm>
          </p:grpSpPr>
          <p:sp>
            <p:nvSpPr>
              <p:cNvPr id="13" name="Freeform: Shape 12">
                <a:extLst>
                  <a:ext uri="{FF2B5EF4-FFF2-40B4-BE49-F238E27FC236}">
                    <a16:creationId xmlns:a16="http://schemas.microsoft.com/office/drawing/2014/main" id="{804FAF55-2BA7-4524-A739-ADBAF735256E}"/>
                  </a:ext>
                </a:extLst>
              </p:cNvPr>
              <p:cNvSpPr/>
              <p:nvPr/>
            </p:nvSpPr>
            <p:spPr>
              <a:xfrm>
                <a:off x="2186464" y="1373410"/>
                <a:ext cx="533400" cy="485775"/>
              </a:xfrm>
              <a:custGeom>
                <a:avLst/>
                <a:gdLst>
                  <a:gd name="connsiteX0" fmla="*/ 290227 w 533400"/>
                  <a:gd name="connsiteY0" fmla="*/ 308420 h 485775"/>
                  <a:gd name="connsiteX1" fmla="*/ 267748 w 533400"/>
                  <a:gd name="connsiteY1" fmla="*/ 371380 h 485775"/>
                  <a:gd name="connsiteX2" fmla="*/ 266509 w 533400"/>
                  <a:gd name="connsiteY2" fmla="*/ 371380 h 485775"/>
                  <a:gd name="connsiteX3" fmla="*/ 245173 w 533400"/>
                  <a:gd name="connsiteY3" fmla="*/ 309086 h 485775"/>
                  <a:gd name="connsiteX4" fmla="*/ 124873 w 533400"/>
                  <a:gd name="connsiteY4" fmla="*/ 7144 h 485775"/>
                  <a:gd name="connsiteX5" fmla="*/ 7144 w 533400"/>
                  <a:gd name="connsiteY5" fmla="*/ 7144 h 485775"/>
                  <a:gd name="connsiteX6" fmla="*/ 7144 w 533400"/>
                  <a:gd name="connsiteY6" fmla="*/ 487109 h 485775"/>
                  <a:gd name="connsiteX7" fmla="*/ 84772 w 533400"/>
                  <a:gd name="connsiteY7" fmla="*/ 487109 h 485775"/>
                  <a:gd name="connsiteX8" fmla="*/ 84772 w 533400"/>
                  <a:gd name="connsiteY8" fmla="*/ 192119 h 485775"/>
                  <a:gd name="connsiteX9" fmla="*/ 83629 w 533400"/>
                  <a:gd name="connsiteY9" fmla="*/ 126682 h 485775"/>
                  <a:gd name="connsiteX10" fmla="*/ 81439 w 533400"/>
                  <a:gd name="connsiteY10" fmla="*/ 95917 h 485775"/>
                  <a:gd name="connsiteX11" fmla="*/ 83153 w 533400"/>
                  <a:gd name="connsiteY11" fmla="*/ 95917 h 485775"/>
                  <a:gd name="connsiteX12" fmla="*/ 94202 w 533400"/>
                  <a:gd name="connsiteY12" fmla="*/ 136969 h 485775"/>
                  <a:gd name="connsiteX13" fmla="*/ 238506 w 533400"/>
                  <a:gd name="connsiteY13" fmla="*/ 487109 h 485775"/>
                  <a:gd name="connsiteX14" fmla="*/ 292798 w 533400"/>
                  <a:gd name="connsiteY14" fmla="*/ 487109 h 485775"/>
                  <a:gd name="connsiteX15" fmla="*/ 436055 w 533400"/>
                  <a:gd name="connsiteY15" fmla="*/ 133826 h 485775"/>
                  <a:gd name="connsiteX16" fmla="*/ 445960 w 533400"/>
                  <a:gd name="connsiteY16" fmla="*/ 95917 h 485775"/>
                  <a:gd name="connsiteX17" fmla="*/ 447675 w 533400"/>
                  <a:gd name="connsiteY17" fmla="*/ 95917 h 485775"/>
                  <a:gd name="connsiteX18" fmla="*/ 443960 w 533400"/>
                  <a:gd name="connsiteY18" fmla="*/ 182118 h 485775"/>
                  <a:gd name="connsiteX19" fmla="*/ 443960 w 533400"/>
                  <a:gd name="connsiteY19" fmla="*/ 487109 h 485775"/>
                  <a:gd name="connsiteX20" fmla="*/ 526733 w 533400"/>
                  <a:gd name="connsiteY20" fmla="*/ 487109 h 485775"/>
                  <a:gd name="connsiteX21" fmla="*/ 526733 w 533400"/>
                  <a:gd name="connsiteY21" fmla="*/ 7144 h 485775"/>
                  <a:gd name="connsiteX22" fmla="*/ 413766 w 533400"/>
                  <a:gd name="connsiteY22" fmla="*/ 7144 h 485775"/>
                  <a:gd name="connsiteX23" fmla="*/ 290227 w 533400"/>
                  <a:gd name="connsiteY23" fmla="*/ 30842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485775">
                    <a:moveTo>
                      <a:pt x="290227" y="308420"/>
                    </a:moveTo>
                    <a:lnTo>
                      <a:pt x="267748" y="371380"/>
                    </a:lnTo>
                    <a:lnTo>
                      <a:pt x="266509" y="371380"/>
                    </a:lnTo>
                    <a:cubicBezTo>
                      <a:pt x="262509" y="356616"/>
                      <a:pt x="255746" y="335756"/>
                      <a:pt x="245173" y="309086"/>
                    </a:cubicBezTo>
                    <a:lnTo>
                      <a:pt x="124873" y="7144"/>
                    </a:lnTo>
                    <a:lnTo>
                      <a:pt x="7144" y="7144"/>
                    </a:lnTo>
                    <a:lnTo>
                      <a:pt x="7144" y="487109"/>
                    </a:lnTo>
                    <a:lnTo>
                      <a:pt x="84772" y="487109"/>
                    </a:lnTo>
                    <a:lnTo>
                      <a:pt x="84772" y="192119"/>
                    </a:lnTo>
                    <a:cubicBezTo>
                      <a:pt x="84772" y="173927"/>
                      <a:pt x="84392" y="151924"/>
                      <a:pt x="83629" y="126682"/>
                    </a:cubicBezTo>
                    <a:cubicBezTo>
                      <a:pt x="83248" y="113919"/>
                      <a:pt x="81820" y="103727"/>
                      <a:pt x="81439" y="95917"/>
                    </a:cubicBezTo>
                    <a:lnTo>
                      <a:pt x="83153" y="95917"/>
                    </a:lnTo>
                    <a:cubicBezTo>
                      <a:pt x="87058" y="114014"/>
                      <a:pt x="91154" y="127730"/>
                      <a:pt x="94202" y="136969"/>
                    </a:cubicBezTo>
                    <a:lnTo>
                      <a:pt x="238506" y="487109"/>
                    </a:lnTo>
                    <a:lnTo>
                      <a:pt x="292798" y="487109"/>
                    </a:lnTo>
                    <a:lnTo>
                      <a:pt x="436055" y="133826"/>
                    </a:lnTo>
                    <a:cubicBezTo>
                      <a:pt x="439293" y="125730"/>
                      <a:pt x="442722" y="110014"/>
                      <a:pt x="445960" y="95917"/>
                    </a:cubicBezTo>
                    <a:lnTo>
                      <a:pt x="447675" y="95917"/>
                    </a:lnTo>
                    <a:cubicBezTo>
                      <a:pt x="445770" y="130874"/>
                      <a:pt x="444246" y="162878"/>
                      <a:pt x="443960" y="182118"/>
                    </a:cubicBezTo>
                    <a:lnTo>
                      <a:pt x="443960" y="487109"/>
                    </a:lnTo>
                    <a:lnTo>
                      <a:pt x="526733" y="487109"/>
                    </a:lnTo>
                    <a:lnTo>
                      <a:pt x="526733" y="7144"/>
                    </a:lnTo>
                    <a:lnTo>
                      <a:pt x="413766" y="7144"/>
                    </a:lnTo>
                    <a:lnTo>
                      <a:pt x="290227" y="308420"/>
                    </a:lnTo>
                    <a:close/>
                  </a:path>
                </a:pathLst>
              </a:custGeom>
              <a:solidFill>
                <a:srgbClr val="737373"/>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88B977AB-F194-4F0B-997C-6AB68C2E6DAE}"/>
                  </a:ext>
                </a:extLst>
              </p:cNvPr>
              <p:cNvSpPr/>
              <p:nvPr/>
            </p:nvSpPr>
            <p:spPr>
              <a:xfrm>
                <a:off x="2783872" y="1509427"/>
                <a:ext cx="95250" cy="352425"/>
              </a:xfrm>
              <a:custGeom>
                <a:avLst/>
                <a:gdLst>
                  <a:gd name="connsiteX0" fmla="*/ 7144 w 95250"/>
                  <a:gd name="connsiteY0" fmla="*/ 7144 h 352425"/>
                  <a:gd name="connsiteX1" fmla="*/ 88106 w 95250"/>
                  <a:gd name="connsiteY1" fmla="*/ 7144 h 352425"/>
                  <a:gd name="connsiteX2" fmla="*/ 88106 w 95250"/>
                  <a:gd name="connsiteY2" fmla="*/ 351092 h 352425"/>
                  <a:gd name="connsiteX3" fmla="*/ 7144 w 95250"/>
                  <a:gd name="connsiteY3" fmla="*/ 351092 h 352425"/>
                </a:gdLst>
                <a:ahLst/>
                <a:cxnLst>
                  <a:cxn ang="0">
                    <a:pos x="connsiteX0" y="connsiteY0"/>
                  </a:cxn>
                  <a:cxn ang="0">
                    <a:pos x="connsiteX1" y="connsiteY1"/>
                  </a:cxn>
                  <a:cxn ang="0">
                    <a:pos x="connsiteX2" y="connsiteY2"/>
                  </a:cxn>
                  <a:cxn ang="0">
                    <a:pos x="connsiteX3" y="connsiteY3"/>
                  </a:cxn>
                </a:cxnLst>
                <a:rect l="l" t="t" r="r" b="b"/>
                <a:pathLst>
                  <a:path w="95250" h="352425">
                    <a:moveTo>
                      <a:pt x="7144" y="7144"/>
                    </a:moveTo>
                    <a:lnTo>
                      <a:pt x="88106" y="7144"/>
                    </a:lnTo>
                    <a:lnTo>
                      <a:pt x="88106" y="351092"/>
                    </a:lnTo>
                    <a:lnTo>
                      <a:pt x="7144" y="351092"/>
                    </a:lnTo>
                    <a:close/>
                  </a:path>
                </a:pathLst>
              </a:custGeom>
              <a:solidFill>
                <a:srgbClr val="737373"/>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1926C67A-CACB-4F75-98E2-AB1E5C754796}"/>
                  </a:ext>
                </a:extLst>
              </p:cNvPr>
              <p:cNvSpPr/>
              <p:nvPr/>
            </p:nvSpPr>
            <p:spPr>
              <a:xfrm>
                <a:off x="2776252" y="1363314"/>
                <a:ext cx="104775" cy="104775"/>
              </a:xfrm>
              <a:custGeom>
                <a:avLst/>
                <a:gdLst>
                  <a:gd name="connsiteX0" fmla="*/ 56102 w 104775"/>
                  <a:gd name="connsiteY0" fmla="*/ 7144 h 104775"/>
                  <a:gd name="connsiteX1" fmla="*/ 21622 w 104775"/>
                  <a:gd name="connsiteY1" fmla="*/ 20669 h 104775"/>
                  <a:gd name="connsiteX2" fmla="*/ 7144 w 104775"/>
                  <a:gd name="connsiteY2" fmla="*/ 54388 h 104775"/>
                  <a:gd name="connsiteX3" fmla="*/ 21431 w 104775"/>
                  <a:gd name="connsiteY3" fmla="*/ 87440 h 104775"/>
                  <a:gd name="connsiteX4" fmla="*/ 56102 w 104775"/>
                  <a:gd name="connsiteY4" fmla="*/ 100584 h 104775"/>
                  <a:gd name="connsiteX5" fmla="*/ 90868 w 104775"/>
                  <a:gd name="connsiteY5" fmla="*/ 87440 h 104775"/>
                  <a:gd name="connsiteX6" fmla="*/ 105346 w 104775"/>
                  <a:gd name="connsiteY6" fmla="*/ 54388 h 104775"/>
                  <a:gd name="connsiteX7" fmla="*/ 91250 w 104775"/>
                  <a:gd name="connsiteY7" fmla="*/ 21050 h 104775"/>
                  <a:gd name="connsiteX8" fmla="*/ 56102 w 104775"/>
                  <a:gd name="connsiteY8"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56102" y="7144"/>
                    </a:moveTo>
                    <a:cubicBezTo>
                      <a:pt x="42767" y="7144"/>
                      <a:pt x="31147" y="11716"/>
                      <a:pt x="21622" y="20669"/>
                    </a:cubicBezTo>
                    <a:cubicBezTo>
                      <a:pt x="12001" y="29718"/>
                      <a:pt x="7144" y="41053"/>
                      <a:pt x="7144" y="54388"/>
                    </a:cubicBezTo>
                    <a:cubicBezTo>
                      <a:pt x="7144" y="67532"/>
                      <a:pt x="11906" y="78677"/>
                      <a:pt x="21431" y="87440"/>
                    </a:cubicBezTo>
                    <a:cubicBezTo>
                      <a:pt x="30861" y="96203"/>
                      <a:pt x="42481" y="100584"/>
                      <a:pt x="56102" y="100584"/>
                    </a:cubicBezTo>
                    <a:cubicBezTo>
                      <a:pt x="69628" y="100584"/>
                      <a:pt x="81343" y="96107"/>
                      <a:pt x="90868" y="87440"/>
                    </a:cubicBezTo>
                    <a:cubicBezTo>
                      <a:pt x="100489" y="78677"/>
                      <a:pt x="105346" y="67532"/>
                      <a:pt x="105346" y="54388"/>
                    </a:cubicBezTo>
                    <a:cubicBezTo>
                      <a:pt x="105346" y="41434"/>
                      <a:pt x="100584" y="30194"/>
                      <a:pt x="91250" y="21050"/>
                    </a:cubicBezTo>
                    <a:cubicBezTo>
                      <a:pt x="81915" y="11811"/>
                      <a:pt x="70104" y="7144"/>
                      <a:pt x="56102" y="7144"/>
                    </a:cubicBezTo>
                    <a:close/>
                  </a:path>
                </a:pathLst>
              </a:custGeom>
              <a:solidFill>
                <a:srgbClr val="737373"/>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22ACF47-52F9-41A5-8463-A50C6EAD087E}"/>
                  </a:ext>
                </a:extLst>
              </p:cNvPr>
              <p:cNvSpPr/>
              <p:nvPr/>
            </p:nvSpPr>
            <p:spPr>
              <a:xfrm>
                <a:off x="2920460" y="1501140"/>
                <a:ext cx="276225" cy="371475"/>
              </a:xfrm>
              <a:custGeom>
                <a:avLst/>
                <a:gdLst>
                  <a:gd name="connsiteX0" fmla="*/ 237934 w 276225"/>
                  <a:gd name="connsiteY0" fmla="*/ 12002 h 371475"/>
                  <a:gd name="connsiteX1" fmla="*/ 192691 w 276225"/>
                  <a:gd name="connsiteY1" fmla="*/ 7144 h 371475"/>
                  <a:gd name="connsiteX2" fmla="*/ 94297 w 276225"/>
                  <a:gd name="connsiteY2" fmla="*/ 30766 h 371475"/>
                  <a:gd name="connsiteX3" fmla="*/ 29432 w 276225"/>
                  <a:gd name="connsiteY3" fmla="*/ 97536 h 371475"/>
                  <a:gd name="connsiteX4" fmla="*/ 7144 w 276225"/>
                  <a:gd name="connsiteY4" fmla="*/ 196406 h 371475"/>
                  <a:gd name="connsiteX5" fmla="*/ 28766 w 276225"/>
                  <a:gd name="connsiteY5" fmla="*/ 284988 h 371475"/>
                  <a:gd name="connsiteX6" fmla="*/ 89345 w 276225"/>
                  <a:gd name="connsiteY6" fmla="*/ 346234 h 371475"/>
                  <a:gd name="connsiteX7" fmla="*/ 177832 w 276225"/>
                  <a:gd name="connsiteY7" fmla="*/ 367760 h 371475"/>
                  <a:gd name="connsiteX8" fmla="*/ 275463 w 276225"/>
                  <a:gd name="connsiteY8" fmla="*/ 344900 h 371475"/>
                  <a:gd name="connsiteX9" fmla="*/ 276511 w 276225"/>
                  <a:gd name="connsiteY9" fmla="*/ 344233 h 371475"/>
                  <a:gd name="connsiteX10" fmla="*/ 276511 w 276225"/>
                  <a:gd name="connsiteY10" fmla="*/ 270129 h 371475"/>
                  <a:gd name="connsiteX11" fmla="*/ 273082 w 276225"/>
                  <a:gd name="connsiteY11" fmla="*/ 272606 h 371475"/>
                  <a:gd name="connsiteX12" fmla="*/ 233458 w 276225"/>
                  <a:gd name="connsiteY12" fmla="*/ 293180 h 371475"/>
                  <a:gd name="connsiteX13" fmla="*/ 194691 w 276225"/>
                  <a:gd name="connsiteY13" fmla="*/ 300704 h 371475"/>
                  <a:gd name="connsiteX14" fmla="*/ 118967 w 276225"/>
                  <a:gd name="connsiteY14" fmla="*/ 271177 h 371475"/>
                  <a:gd name="connsiteX15" fmla="*/ 91059 w 276225"/>
                  <a:gd name="connsiteY15" fmla="*/ 189357 h 371475"/>
                  <a:gd name="connsiteX16" fmla="*/ 120205 w 276225"/>
                  <a:gd name="connsiteY16" fmla="*/ 105346 h 371475"/>
                  <a:gd name="connsiteX17" fmla="*/ 196120 w 276225"/>
                  <a:gd name="connsiteY17" fmla="*/ 74009 h 371475"/>
                  <a:gd name="connsiteX18" fmla="*/ 273177 w 276225"/>
                  <a:gd name="connsiteY18" fmla="*/ 100775 h 371475"/>
                  <a:gd name="connsiteX19" fmla="*/ 276606 w 276225"/>
                  <a:gd name="connsiteY19" fmla="*/ 103251 h 371475"/>
                  <a:gd name="connsiteX20" fmla="*/ 276606 w 276225"/>
                  <a:gd name="connsiteY20" fmla="*/ 25146 h 371475"/>
                  <a:gd name="connsiteX21" fmla="*/ 275558 w 276225"/>
                  <a:gd name="connsiteY21" fmla="*/ 24575 h 371475"/>
                  <a:gd name="connsiteX22" fmla="*/ 237934 w 276225"/>
                  <a:gd name="connsiteY22" fmla="*/ 1200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225" h="371475">
                    <a:moveTo>
                      <a:pt x="237934" y="12002"/>
                    </a:moveTo>
                    <a:cubicBezTo>
                      <a:pt x="222409" y="8763"/>
                      <a:pt x="207169" y="7144"/>
                      <a:pt x="192691" y="7144"/>
                    </a:cubicBezTo>
                    <a:cubicBezTo>
                      <a:pt x="155543" y="7144"/>
                      <a:pt x="122492" y="15049"/>
                      <a:pt x="94297" y="30766"/>
                    </a:cubicBezTo>
                    <a:cubicBezTo>
                      <a:pt x="66104" y="46482"/>
                      <a:pt x="44291" y="68961"/>
                      <a:pt x="29432" y="97536"/>
                    </a:cubicBezTo>
                    <a:cubicBezTo>
                      <a:pt x="14668" y="126016"/>
                      <a:pt x="7144" y="159258"/>
                      <a:pt x="7144" y="196406"/>
                    </a:cubicBezTo>
                    <a:cubicBezTo>
                      <a:pt x="7144" y="228886"/>
                      <a:pt x="14478" y="258699"/>
                      <a:pt x="28766" y="284988"/>
                    </a:cubicBezTo>
                    <a:cubicBezTo>
                      <a:pt x="43148" y="311372"/>
                      <a:pt x="63532" y="331946"/>
                      <a:pt x="89345" y="346234"/>
                    </a:cubicBezTo>
                    <a:cubicBezTo>
                      <a:pt x="115062" y="360521"/>
                      <a:pt x="144875" y="367760"/>
                      <a:pt x="177832" y="367760"/>
                    </a:cubicBezTo>
                    <a:cubicBezTo>
                      <a:pt x="216313" y="367760"/>
                      <a:pt x="249174" y="360045"/>
                      <a:pt x="275463" y="344900"/>
                    </a:cubicBezTo>
                    <a:lnTo>
                      <a:pt x="276511" y="344233"/>
                    </a:lnTo>
                    <a:lnTo>
                      <a:pt x="276511" y="270129"/>
                    </a:lnTo>
                    <a:lnTo>
                      <a:pt x="273082" y="272606"/>
                    </a:lnTo>
                    <a:cubicBezTo>
                      <a:pt x="261175" y="281273"/>
                      <a:pt x="247841" y="288227"/>
                      <a:pt x="233458" y="293180"/>
                    </a:cubicBezTo>
                    <a:cubicBezTo>
                      <a:pt x="219170" y="298133"/>
                      <a:pt x="206121" y="300704"/>
                      <a:pt x="194691" y="300704"/>
                    </a:cubicBezTo>
                    <a:cubicBezTo>
                      <a:pt x="162973" y="300704"/>
                      <a:pt x="137446" y="290798"/>
                      <a:pt x="118967" y="271177"/>
                    </a:cubicBezTo>
                    <a:cubicBezTo>
                      <a:pt x="100393" y="251555"/>
                      <a:pt x="91059" y="224028"/>
                      <a:pt x="91059" y="189357"/>
                    </a:cubicBezTo>
                    <a:cubicBezTo>
                      <a:pt x="91059" y="154496"/>
                      <a:pt x="100870" y="126206"/>
                      <a:pt x="120205" y="105346"/>
                    </a:cubicBezTo>
                    <a:cubicBezTo>
                      <a:pt x="139446" y="84582"/>
                      <a:pt x="164973" y="74009"/>
                      <a:pt x="196120" y="74009"/>
                    </a:cubicBezTo>
                    <a:cubicBezTo>
                      <a:pt x="222695" y="74009"/>
                      <a:pt x="248603" y="83058"/>
                      <a:pt x="273177" y="100775"/>
                    </a:cubicBezTo>
                    <a:lnTo>
                      <a:pt x="276606" y="103251"/>
                    </a:lnTo>
                    <a:lnTo>
                      <a:pt x="276606" y="25146"/>
                    </a:lnTo>
                    <a:lnTo>
                      <a:pt x="275558" y="24575"/>
                    </a:lnTo>
                    <a:cubicBezTo>
                      <a:pt x="266129" y="19526"/>
                      <a:pt x="253555" y="15240"/>
                      <a:pt x="237934" y="12002"/>
                    </a:cubicBezTo>
                    <a:close/>
                  </a:path>
                </a:pathLst>
              </a:custGeom>
              <a:solidFill>
                <a:srgbClr val="737373"/>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E5F873C-257B-4641-8495-A8A80E5BFF2D}"/>
                  </a:ext>
                </a:extLst>
              </p:cNvPr>
              <p:cNvSpPr/>
              <p:nvPr/>
            </p:nvSpPr>
            <p:spPr>
              <a:xfrm>
                <a:off x="3250883" y="1503426"/>
                <a:ext cx="209550" cy="361950"/>
              </a:xfrm>
              <a:custGeom>
                <a:avLst/>
                <a:gdLst>
                  <a:gd name="connsiteX0" fmla="*/ 174117 w 209550"/>
                  <a:gd name="connsiteY0" fmla="*/ 7144 h 361950"/>
                  <a:gd name="connsiteX1" fmla="*/ 120015 w 209550"/>
                  <a:gd name="connsiteY1" fmla="*/ 26575 h 361950"/>
                  <a:gd name="connsiteX2" fmla="*/ 88868 w 209550"/>
                  <a:gd name="connsiteY2" fmla="*/ 72676 h 361950"/>
                  <a:gd name="connsiteX3" fmla="*/ 88011 w 209550"/>
                  <a:gd name="connsiteY3" fmla="*/ 72676 h 361950"/>
                  <a:gd name="connsiteX4" fmla="*/ 88011 w 209550"/>
                  <a:gd name="connsiteY4" fmla="*/ 13145 h 361950"/>
                  <a:gd name="connsiteX5" fmla="*/ 7144 w 209550"/>
                  <a:gd name="connsiteY5" fmla="*/ 13145 h 361950"/>
                  <a:gd name="connsiteX6" fmla="*/ 7144 w 209550"/>
                  <a:gd name="connsiteY6" fmla="*/ 357092 h 361950"/>
                  <a:gd name="connsiteX7" fmla="*/ 88011 w 209550"/>
                  <a:gd name="connsiteY7" fmla="*/ 357092 h 361950"/>
                  <a:gd name="connsiteX8" fmla="*/ 88011 w 209550"/>
                  <a:gd name="connsiteY8" fmla="*/ 181166 h 361950"/>
                  <a:gd name="connsiteX9" fmla="*/ 108204 w 209550"/>
                  <a:gd name="connsiteY9" fmla="*/ 108109 h 361950"/>
                  <a:gd name="connsiteX10" fmla="*/ 160496 w 209550"/>
                  <a:gd name="connsiteY10" fmla="*/ 80486 h 361950"/>
                  <a:gd name="connsiteX11" fmla="*/ 184785 w 209550"/>
                  <a:gd name="connsiteY11" fmla="*/ 84106 h 361950"/>
                  <a:gd name="connsiteX12" fmla="*/ 203644 w 209550"/>
                  <a:gd name="connsiteY12" fmla="*/ 91726 h 361950"/>
                  <a:gd name="connsiteX13" fmla="*/ 207073 w 209550"/>
                  <a:gd name="connsiteY13" fmla="*/ 94202 h 361950"/>
                  <a:gd name="connsiteX14" fmla="*/ 207073 w 209550"/>
                  <a:gd name="connsiteY14" fmla="*/ 12668 h 361950"/>
                  <a:gd name="connsiteX15" fmla="*/ 205740 w 209550"/>
                  <a:gd name="connsiteY15" fmla="*/ 12097 h 361950"/>
                  <a:gd name="connsiteX16" fmla="*/ 174117 w 209550"/>
                  <a:gd name="connsiteY1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61950">
                    <a:moveTo>
                      <a:pt x="174117" y="7144"/>
                    </a:moveTo>
                    <a:cubicBezTo>
                      <a:pt x="153829" y="7144"/>
                      <a:pt x="135636" y="13716"/>
                      <a:pt x="120015" y="26575"/>
                    </a:cubicBezTo>
                    <a:cubicBezTo>
                      <a:pt x="106299" y="37909"/>
                      <a:pt x="96488" y="53340"/>
                      <a:pt x="88868" y="72676"/>
                    </a:cubicBezTo>
                    <a:lnTo>
                      <a:pt x="88011" y="72676"/>
                    </a:lnTo>
                    <a:lnTo>
                      <a:pt x="88011" y="13145"/>
                    </a:lnTo>
                    <a:lnTo>
                      <a:pt x="7144" y="13145"/>
                    </a:lnTo>
                    <a:lnTo>
                      <a:pt x="7144" y="357092"/>
                    </a:lnTo>
                    <a:lnTo>
                      <a:pt x="88011" y="357092"/>
                    </a:lnTo>
                    <a:lnTo>
                      <a:pt x="88011" y="181166"/>
                    </a:lnTo>
                    <a:cubicBezTo>
                      <a:pt x="88011" y="151257"/>
                      <a:pt x="94774" y="126682"/>
                      <a:pt x="108204" y="108109"/>
                    </a:cubicBezTo>
                    <a:cubicBezTo>
                      <a:pt x="121444" y="89726"/>
                      <a:pt x="139065" y="80486"/>
                      <a:pt x="160496" y="80486"/>
                    </a:cubicBezTo>
                    <a:cubicBezTo>
                      <a:pt x="167830" y="80486"/>
                      <a:pt x="176022" y="81725"/>
                      <a:pt x="184785" y="84106"/>
                    </a:cubicBezTo>
                    <a:cubicBezTo>
                      <a:pt x="193548" y="86487"/>
                      <a:pt x="199930" y="89059"/>
                      <a:pt x="203644" y="91726"/>
                    </a:cubicBezTo>
                    <a:lnTo>
                      <a:pt x="207073" y="94202"/>
                    </a:lnTo>
                    <a:lnTo>
                      <a:pt x="207073" y="12668"/>
                    </a:lnTo>
                    <a:lnTo>
                      <a:pt x="205740" y="12097"/>
                    </a:lnTo>
                    <a:cubicBezTo>
                      <a:pt x="198310" y="8763"/>
                      <a:pt x="187642" y="7144"/>
                      <a:pt x="174117" y="7144"/>
                    </a:cubicBezTo>
                    <a:close/>
                  </a:path>
                </a:pathLst>
              </a:custGeom>
              <a:solidFill>
                <a:srgbClr val="737373"/>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1C4C84D3-6153-4000-931A-021B414E5696}"/>
                  </a:ext>
                </a:extLst>
              </p:cNvPr>
              <p:cNvSpPr/>
              <p:nvPr/>
            </p:nvSpPr>
            <p:spPr>
              <a:xfrm>
                <a:off x="3455289"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6 w 361950"/>
                  <a:gd name="connsiteY4" fmla="*/ 367665 h 371475"/>
                  <a:gd name="connsiteX5" fmla="*/ 312420 w 361950"/>
                  <a:gd name="connsiteY5" fmla="*/ 317564 h 371475"/>
                  <a:gd name="connsiteX6" fmla="*/ 360807 w 361950"/>
                  <a:gd name="connsiteY6" fmla="*/ 184023 h 371475"/>
                  <a:gd name="connsiteX7" fmla="*/ 315468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630" y="23813"/>
                      <a:pt x="55531" y="56579"/>
                    </a:cubicBezTo>
                    <a:cubicBezTo>
                      <a:pt x="23432" y="89344"/>
                      <a:pt x="7144" y="134684"/>
                      <a:pt x="7144" y="191453"/>
                    </a:cubicBezTo>
                    <a:cubicBezTo>
                      <a:pt x="7144" y="245269"/>
                      <a:pt x="23050" y="288608"/>
                      <a:pt x="54388" y="320135"/>
                    </a:cubicBezTo>
                    <a:cubicBezTo>
                      <a:pt x="85725" y="351663"/>
                      <a:pt x="128397" y="367665"/>
                      <a:pt x="181166" y="367665"/>
                    </a:cubicBezTo>
                    <a:cubicBezTo>
                      <a:pt x="236125" y="367665"/>
                      <a:pt x="280321" y="350806"/>
                      <a:pt x="312420" y="317564"/>
                    </a:cubicBezTo>
                    <a:cubicBezTo>
                      <a:pt x="344519" y="284321"/>
                      <a:pt x="360807" y="239459"/>
                      <a:pt x="360807" y="184023"/>
                    </a:cubicBezTo>
                    <a:cubicBezTo>
                      <a:pt x="360807" y="129254"/>
                      <a:pt x="345567" y="85630"/>
                      <a:pt x="315468"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683" y="84296"/>
                      <a:pt x="155829" y="74295"/>
                      <a:pt x="185166" y="74295"/>
                    </a:cubicBezTo>
                    <a:cubicBezTo>
                      <a:pt x="213550" y="74295"/>
                      <a:pt x="236220" y="83820"/>
                      <a:pt x="252413" y="102775"/>
                    </a:cubicBezTo>
                    <a:cubicBezTo>
                      <a:pt x="268700" y="121730"/>
                      <a:pt x="276987" y="150019"/>
                      <a:pt x="276987" y="186976"/>
                    </a:cubicBezTo>
                    <a:cubicBezTo>
                      <a:pt x="276892" y="224123"/>
                      <a:pt x="269081"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1B34710-3F6E-4DA6-8853-37AAD45206B4}"/>
                  </a:ext>
                </a:extLst>
              </p:cNvPr>
              <p:cNvSpPr/>
              <p:nvPr/>
            </p:nvSpPr>
            <p:spPr>
              <a:xfrm>
                <a:off x="3848100" y="1501140"/>
                <a:ext cx="238125" cy="371475"/>
              </a:xfrm>
              <a:custGeom>
                <a:avLst/>
                <a:gdLst>
                  <a:gd name="connsiteX0" fmla="*/ 147447 w 238125"/>
                  <a:gd name="connsiteY0" fmla="*/ 157543 h 371475"/>
                  <a:gd name="connsiteX1" fmla="*/ 98870 w 238125"/>
                  <a:gd name="connsiteY1" fmla="*/ 132302 h 371475"/>
                  <a:gd name="connsiteX2" fmla="*/ 89059 w 238125"/>
                  <a:gd name="connsiteY2" fmla="*/ 105823 h 371475"/>
                  <a:gd name="connsiteX3" fmla="*/ 101537 w 238125"/>
                  <a:gd name="connsiteY3" fmla="*/ 81343 h 371475"/>
                  <a:gd name="connsiteX4" fmla="*/ 136398 w 238125"/>
                  <a:gd name="connsiteY4" fmla="*/ 71533 h 371475"/>
                  <a:gd name="connsiteX5" fmla="*/ 177927 w 238125"/>
                  <a:gd name="connsiteY5" fmla="*/ 77914 h 371475"/>
                  <a:gd name="connsiteX6" fmla="*/ 214122 w 238125"/>
                  <a:gd name="connsiteY6" fmla="*/ 94679 h 371475"/>
                  <a:gd name="connsiteX7" fmla="*/ 217456 w 238125"/>
                  <a:gd name="connsiteY7" fmla="*/ 96964 h 371475"/>
                  <a:gd name="connsiteX8" fmla="*/ 217456 w 238125"/>
                  <a:gd name="connsiteY8" fmla="*/ 22193 h 371475"/>
                  <a:gd name="connsiteX9" fmla="*/ 216122 w 238125"/>
                  <a:gd name="connsiteY9" fmla="*/ 21622 h 371475"/>
                  <a:gd name="connsiteX10" fmla="*/ 179356 w 238125"/>
                  <a:gd name="connsiteY10" fmla="*/ 11335 h 371475"/>
                  <a:gd name="connsiteX11" fmla="*/ 138970 w 238125"/>
                  <a:gd name="connsiteY11" fmla="*/ 7144 h 371475"/>
                  <a:gd name="connsiteX12" fmla="*/ 44101 w 238125"/>
                  <a:gd name="connsiteY12" fmla="*/ 36481 h 371475"/>
                  <a:gd name="connsiteX13" fmla="*/ 7144 w 238125"/>
                  <a:gd name="connsiteY13" fmla="*/ 112776 h 371475"/>
                  <a:gd name="connsiteX14" fmla="*/ 15145 w 238125"/>
                  <a:gd name="connsiteY14" fmla="*/ 155448 h 371475"/>
                  <a:gd name="connsiteX15" fmla="*/ 39624 w 238125"/>
                  <a:gd name="connsiteY15" fmla="*/ 187452 h 371475"/>
                  <a:gd name="connsiteX16" fmla="*/ 89440 w 238125"/>
                  <a:gd name="connsiteY16" fmla="*/ 215265 h 371475"/>
                  <a:gd name="connsiteX17" fmla="*/ 130873 w 238125"/>
                  <a:gd name="connsiteY17" fmla="*/ 234601 h 371475"/>
                  <a:gd name="connsiteX18" fmla="*/ 149066 w 238125"/>
                  <a:gd name="connsiteY18" fmla="*/ 249555 h 371475"/>
                  <a:gd name="connsiteX19" fmla="*/ 154114 w 238125"/>
                  <a:gd name="connsiteY19" fmla="*/ 269081 h 371475"/>
                  <a:gd name="connsiteX20" fmla="*/ 101155 w 238125"/>
                  <a:gd name="connsiteY20" fmla="*/ 303467 h 371475"/>
                  <a:gd name="connsiteX21" fmla="*/ 56388 w 238125"/>
                  <a:gd name="connsiteY21" fmla="*/ 295275 h 371475"/>
                  <a:gd name="connsiteX22" fmla="*/ 10573 w 238125"/>
                  <a:gd name="connsiteY22" fmla="*/ 272034 h 371475"/>
                  <a:gd name="connsiteX23" fmla="*/ 7144 w 238125"/>
                  <a:gd name="connsiteY23" fmla="*/ 269558 h 371475"/>
                  <a:gd name="connsiteX24" fmla="*/ 7144 w 238125"/>
                  <a:gd name="connsiteY24" fmla="*/ 348425 h 371475"/>
                  <a:gd name="connsiteX25" fmla="*/ 8382 w 238125"/>
                  <a:gd name="connsiteY25" fmla="*/ 348996 h 371475"/>
                  <a:gd name="connsiteX26" fmla="*/ 51816 w 238125"/>
                  <a:gd name="connsiteY26" fmla="*/ 362426 h 371475"/>
                  <a:gd name="connsiteX27" fmla="*/ 98203 w 238125"/>
                  <a:gd name="connsiteY27" fmla="*/ 367760 h 371475"/>
                  <a:gd name="connsiteX28" fmla="*/ 198406 w 238125"/>
                  <a:gd name="connsiteY28" fmla="*/ 338233 h 371475"/>
                  <a:gd name="connsiteX29" fmla="*/ 235744 w 238125"/>
                  <a:gd name="connsiteY29" fmla="*/ 260128 h 371475"/>
                  <a:gd name="connsiteX30" fmla="*/ 215646 w 238125"/>
                  <a:gd name="connsiteY30" fmla="*/ 201073 h 371475"/>
                  <a:gd name="connsiteX31" fmla="*/ 147447 w 238125"/>
                  <a:gd name="connsiteY31" fmla="*/ 1575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8125" h="371475">
                    <a:moveTo>
                      <a:pt x="147447" y="157543"/>
                    </a:moveTo>
                    <a:cubicBezTo>
                      <a:pt x="121920" y="147257"/>
                      <a:pt x="105632" y="138779"/>
                      <a:pt x="98870" y="132302"/>
                    </a:cubicBezTo>
                    <a:cubicBezTo>
                      <a:pt x="92393" y="126016"/>
                      <a:pt x="89059" y="117062"/>
                      <a:pt x="89059" y="105823"/>
                    </a:cubicBezTo>
                    <a:cubicBezTo>
                      <a:pt x="89059" y="95821"/>
                      <a:pt x="93154" y="87820"/>
                      <a:pt x="101537" y="81343"/>
                    </a:cubicBezTo>
                    <a:cubicBezTo>
                      <a:pt x="109919" y="74771"/>
                      <a:pt x="121634" y="71533"/>
                      <a:pt x="136398" y="71533"/>
                    </a:cubicBezTo>
                    <a:cubicBezTo>
                      <a:pt x="150019" y="71533"/>
                      <a:pt x="164021" y="73724"/>
                      <a:pt x="177927" y="77914"/>
                    </a:cubicBezTo>
                    <a:cubicBezTo>
                      <a:pt x="191834" y="82106"/>
                      <a:pt x="204026" y="87820"/>
                      <a:pt x="214122" y="94679"/>
                    </a:cubicBezTo>
                    <a:lnTo>
                      <a:pt x="217456" y="96964"/>
                    </a:lnTo>
                    <a:lnTo>
                      <a:pt x="217456" y="22193"/>
                    </a:lnTo>
                    <a:lnTo>
                      <a:pt x="216122" y="21622"/>
                    </a:lnTo>
                    <a:cubicBezTo>
                      <a:pt x="206788" y="17621"/>
                      <a:pt x="194405" y="14192"/>
                      <a:pt x="179356" y="11335"/>
                    </a:cubicBezTo>
                    <a:cubicBezTo>
                      <a:pt x="164402" y="8572"/>
                      <a:pt x="150781" y="7144"/>
                      <a:pt x="138970" y="7144"/>
                    </a:cubicBezTo>
                    <a:cubicBezTo>
                      <a:pt x="100394" y="7144"/>
                      <a:pt x="68485" y="17050"/>
                      <a:pt x="44101" y="36481"/>
                    </a:cubicBezTo>
                    <a:cubicBezTo>
                      <a:pt x="19621" y="56007"/>
                      <a:pt x="7144" y="81725"/>
                      <a:pt x="7144" y="112776"/>
                    </a:cubicBezTo>
                    <a:cubicBezTo>
                      <a:pt x="7144" y="128968"/>
                      <a:pt x="9811" y="143256"/>
                      <a:pt x="15145" y="155448"/>
                    </a:cubicBezTo>
                    <a:cubicBezTo>
                      <a:pt x="20479" y="167640"/>
                      <a:pt x="28670" y="178403"/>
                      <a:pt x="39624" y="187452"/>
                    </a:cubicBezTo>
                    <a:cubicBezTo>
                      <a:pt x="50482" y="196406"/>
                      <a:pt x="67246" y="205740"/>
                      <a:pt x="89440" y="215265"/>
                    </a:cubicBezTo>
                    <a:cubicBezTo>
                      <a:pt x="108109" y="222980"/>
                      <a:pt x="122015" y="229457"/>
                      <a:pt x="130873" y="234601"/>
                    </a:cubicBezTo>
                    <a:cubicBezTo>
                      <a:pt x="139541" y="239649"/>
                      <a:pt x="145637" y="244697"/>
                      <a:pt x="149066" y="249555"/>
                    </a:cubicBezTo>
                    <a:cubicBezTo>
                      <a:pt x="152400" y="254317"/>
                      <a:pt x="154114" y="260890"/>
                      <a:pt x="154114" y="269081"/>
                    </a:cubicBezTo>
                    <a:cubicBezTo>
                      <a:pt x="154114" y="292227"/>
                      <a:pt x="136779" y="303467"/>
                      <a:pt x="101155" y="303467"/>
                    </a:cubicBezTo>
                    <a:cubicBezTo>
                      <a:pt x="87916" y="303467"/>
                      <a:pt x="72866" y="300704"/>
                      <a:pt x="56388" y="295275"/>
                    </a:cubicBezTo>
                    <a:cubicBezTo>
                      <a:pt x="39910" y="289846"/>
                      <a:pt x="24479" y="282035"/>
                      <a:pt x="10573" y="272034"/>
                    </a:cubicBezTo>
                    <a:lnTo>
                      <a:pt x="7144" y="269558"/>
                    </a:lnTo>
                    <a:lnTo>
                      <a:pt x="7144" y="348425"/>
                    </a:lnTo>
                    <a:lnTo>
                      <a:pt x="8382" y="348996"/>
                    </a:lnTo>
                    <a:cubicBezTo>
                      <a:pt x="20003" y="354330"/>
                      <a:pt x="34576" y="358902"/>
                      <a:pt x="51816" y="362426"/>
                    </a:cubicBezTo>
                    <a:cubicBezTo>
                      <a:pt x="69056" y="365951"/>
                      <a:pt x="84677" y="367760"/>
                      <a:pt x="98203" y="367760"/>
                    </a:cubicBezTo>
                    <a:cubicBezTo>
                      <a:pt x="140113" y="367760"/>
                      <a:pt x="173831" y="357854"/>
                      <a:pt x="198406" y="338233"/>
                    </a:cubicBezTo>
                    <a:cubicBezTo>
                      <a:pt x="223171" y="318516"/>
                      <a:pt x="235744" y="292227"/>
                      <a:pt x="235744" y="260128"/>
                    </a:cubicBezTo>
                    <a:cubicBezTo>
                      <a:pt x="235744" y="236982"/>
                      <a:pt x="228981" y="217075"/>
                      <a:pt x="215646" y="201073"/>
                    </a:cubicBezTo>
                    <a:cubicBezTo>
                      <a:pt x="202406" y="185071"/>
                      <a:pt x="179451" y="170498"/>
                      <a:pt x="147447" y="157543"/>
                    </a:cubicBezTo>
                    <a:close/>
                  </a:path>
                </a:pathLst>
              </a:custGeom>
              <a:solidFill>
                <a:srgbClr val="737373"/>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12EE148-93AF-4D60-8F32-A09198B9D475}"/>
                  </a:ext>
                </a:extLst>
              </p:cNvPr>
              <p:cNvSpPr/>
              <p:nvPr/>
            </p:nvSpPr>
            <p:spPr>
              <a:xfrm>
                <a:off x="4111847" y="1501140"/>
                <a:ext cx="361950" cy="371475"/>
              </a:xfrm>
              <a:custGeom>
                <a:avLst/>
                <a:gdLst>
                  <a:gd name="connsiteX0" fmla="*/ 189452 w 361950"/>
                  <a:gd name="connsiteY0" fmla="*/ 7144 h 371475"/>
                  <a:gd name="connsiteX1" fmla="*/ 55531 w 361950"/>
                  <a:gd name="connsiteY1" fmla="*/ 56579 h 371475"/>
                  <a:gd name="connsiteX2" fmla="*/ 7144 w 361950"/>
                  <a:gd name="connsiteY2" fmla="*/ 191453 h 371475"/>
                  <a:gd name="connsiteX3" fmla="*/ 54388 w 361950"/>
                  <a:gd name="connsiteY3" fmla="*/ 320135 h 371475"/>
                  <a:gd name="connsiteX4" fmla="*/ 181165 w 361950"/>
                  <a:gd name="connsiteY4" fmla="*/ 367665 h 371475"/>
                  <a:gd name="connsiteX5" fmla="*/ 312420 w 361950"/>
                  <a:gd name="connsiteY5" fmla="*/ 317564 h 371475"/>
                  <a:gd name="connsiteX6" fmla="*/ 360807 w 361950"/>
                  <a:gd name="connsiteY6" fmla="*/ 184023 h 371475"/>
                  <a:gd name="connsiteX7" fmla="*/ 315373 w 361950"/>
                  <a:gd name="connsiteY7" fmla="*/ 54292 h 371475"/>
                  <a:gd name="connsiteX8" fmla="*/ 189452 w 361950"/>
                  <a:gd name="connsiteY8" fmla="*/ 7144 h 371475"/>
                  <a:gd name="connsiteX9" fmla="*/ 253841 w 361950"/>
                  <a:gd name="connsiteY9" fmla="*/ 272034 h 371475"/>
                  <a:gd name="connsiteX10" fmla="*/ 185833 w 361950"/>
                  <a:gd name="connsiteY10" fmla="*/ 300800 h 371475"/>
                  <a:gd name="connsiteX11" fmla="*/ 116110 w 361950"/>
                  <a:gd name="connsiteY11" fmla="*/ 271558 h 371475"/>
                  <a:gd name="connsiteX12" fmla="*/ 91059 w 361950"/>
                  <a:gd name="connsiteY12" fmla="*/ 188881 h 371475"/>
                  <a:gd name="connsiteX13" fmla="*/ 116110 w 361950"/>
                  <a:gd name="connsiteY13" fmla="*/ 104013 h 371475"/>
                  <a:gd name="connsiteX14" fmla="*/ 185166 w 361950"/>
                  <a:gd name="connsiteY14" fmla="*/ 74295 h 371475"/>
                  <a:gd name="connsiteX15" fmla="*/ 252413 w 361950"/>
                  <a:gd name="connsiteY15" fmla="*/ 102775 h 371475"/>
                  <a:gd name="connsiteX16" fmla="*/ 276987 w 361950"/>
                  <a:gd name="connsiteY16" fmla="*/ 186976 h 371475"/>
                  <a:gd name="connsiteX17" fmla="*/ 253841 w 361950"/>
                  <a:gd name="connsiteY17" fmla="*/ 27203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371475">
                    <a:moveTo>
                      <a:pt x="189452" y="7144"/>
                    </a:moveTo>
                    <a:cubicBezTo>
                      <a:pt x="132683" y="7144"/>
                      <a:pt x="87725" y="23813"/>
                      <a:pt x="55531" y="56579"/>
                    </a:cubicBezTo>
                    <a:cubicBezTo>
                      <a:pt x="23431" y="89344"/>
                      <a:pt x="7144" y="134684"/>
                      <a:pt x="7144" y="191453"/>
                    </a:cubicBezTo>
                    <a:cubicBezTo>
                      <a:pt x="7144" y="245269"/>
                      <a:pt x="23050" y="288608"/>
                      <a:pt x="54388" y="320135"/>
                    </a:cubicBezTo>
                    <a:cubicBezTo>
                      <a:pt x="85725" y="351663"/>
                      <a:pt x="128397" y="367665"/>
                      <a:pt x="181165" y="367665"/>
                    </a:cubicBezTo>
                    <a:cubicBezTo>
                      <a:pt x="236125" y="367665"/>
                      <a:pt x="280321" y="350806"/>
                      <a:pt x="312420" y="317564"/>
                    </a:cubicBezTo>
                    <a:cubicBezTo>
                      <a:pt x="344519" y="284321"/>
                      <a:pt x="360807" y="239459"/>
                      <a:pt x="360807" y="184023"/>
                    </a:cubicBezTo>
                    <a:cubicBezTo>
                      <a:pt x="360807" y="129254"/>
                      <a:pt x="345567" y="85630"/>
                      <a:pt x="315373" y="54292"/>
                    </a:cubicBezTo>
                    <a:cubicBezTo>
                      <a:pt x="285274" y="23051"/>
                      <a:pt x="242888" y="7144"/>
                      <a:pt x="189452" y="7144"/>
                    </a:cubicBezTo>
                    <a:close/>
                    <a:moveTo>
                      <a:pt x="253841" y="272034"/>
                    </a:moveTo>
                    <a:cubicBezTo>
                      <a:pt x="238601" y="291084"/>
                      <a:pt x="215741" y="300800"/>
                      <a:pt x="185833" y="300800"/>
                    </a:cubicBezTo>
                    <a:cubicBezTo>
                      <a:pt x="156115" y="300800"/>
                      <a:pt x="132683" y="290989"/>
                      <a:pt x="116110" y="271558"/>
                    </a:cubicBezTo>
                    <a:cubicBezTo>
                      <a:pt x="99536" y="252032"/>
                      <a:pt x="91059" y="224218"/>
                      <a:pt x="91059" y="188881"/>
                    </a:cubicBezTo>
                    <a:cubicBezTo>
                      <a:pt x="91059" y="152400"/>
                      <a:pt x="99441" y="123825"/>
                      <a:pt x="116110" y="104013"/>
                    </a:cubicBezTo>
                    <a:cubicBezTo>
                      <a:pt x="132588" y="84296"/>
                      <a:pt x="155829" y="74295"/>
                      <a:pt x="185166" y="74295"/>
                    </a:cubicBezTo>
                    <a:cubicBezTo>
                      <a:pt x="213550" y="74295"/>
                      <a:pt x="236220" y="83820"/>
                      <a:pt x="252413" y="102775"/>
                    </a:cubicBezTo>
                    <a:cubicBezTo>
                      <a:pt x="268700" y="121730"/>
                      <a:pt x="276987" y="150019"/>
                      <a:pt x="276987" y="186976"/>
                    </a:cubicBezTo>
                    <a:cubicBezTo>
                      <a:pt x="276892" y="224123"/>
                      <a:pt x="269177" y="252793"/>
                      <a:pt x="253841" y="272034"/>
                    </a:cubicBezTo>
                    <a:close/>
                  </a:path>
                </a:pathLst>
              </a:custGeom>
              <a:solidFill>
                <a:srgbClr val="737373"/>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CF4F6B79-2F0C-4828-830E-9C1726633BED}"/>
                  </a:ext>
                </a:extLst>
              </p:cNvPr>
              <p:cNvSpPr/>
              <p:nvPr/>
            </p:nvSpPr>
            <p:spPr>
              <a:xfrm>
                <a:off x="4473321" y="1338168"/>
                <a:ext cx="428625" cy="533400"/>
              </a:xfrm>
              <a:custGeom>
                <a:avLst/>
                <a:gdLst>
                  <a:gd name="connsiteX0" fmla="*/ 430720 w 428625"/>
                  <a:gd name="connsiteY0" fmla="*/ 244412 h 533400"/>
                  <a:gd name="connsiteX1" fmla="*/ 430720 w 428625"/>
                  <a:gd name="connsiteY1" fmla="*/ 178403 h 533400"/>
                  <a:gd name="connsiteX2" fmla="*/ 348805 w 428625"/>
                  <a:gd name="connsiteY2" fmla="*/ 178403 h 533400"/>
                  <a:gd name="connsiteX3" fmla="*/ 348805 w 428625"/>
                  <a:gd name="connsiteY3" fmla="*/ 75819 h 533400"/>
                  <a:gd name="connsiteX4" fmla="*/ 346043 w 428625"/>
                  <a:gd name="connsiteY4" fmla="*/ 76676 h 533400"/>
                  <a:gd name="connsiteX5" fmla="*/ 269081 w 428625"/>
                  <a:gd name="connsiteY5" fmla="*/ 100203 h 533400"/>
                  <a:gd name="connsiteX6" fmla="*/ 267557 w 428625"/>
                  <a:gd name="connsiteY6" fmla="*/ 100679 h 533400"/>
                  <a:gd name="connsiteX7" fmla="*/ 267557 w 428625"/>
                  <a:gd name="connsiteY7" fmla="*/ 178403 h 533400"/>
                  <a:gd name="connsiteX8" fmla="*/ 146113 w 428625"/>
                  <a:gd name="connsiteY8" fmla="*/ 178403 h 533400"/>
                  <a:gd name="connsiteX9" fmla="*/ 146113 w 428625"/>
                  <a:gd name="connsiteY9" fmla="*/ 135065 h 533400"/>
                  <a:gd name="connsiteX10" fmla="*/ 159544 w 428625"/>
                  <a:gd name="connsiteY10" fmla="*/ 89154 h 533400"/>
                  <a:gd name="connsiteX11" fmla="*/ 197072 w 428625"/>
                  <a:gd name="connsiteY11" fmla="*/ 73819 h 533400"/>
                  <a:gd name="connsiteX12" fmla="*/ 232696 w 428625"/>
                  <a:gd name="connsiteY12" fmla="*/ 81915 h 533400"/>
                  <a:gd name="connsiteX13" fmla="*/ 235744 w 428625"/>
                  <a:gd name="connsiteY13" fmla="*/ 83249 h 533400"/>
                  <a:gd name="connsiteX14" fmla="*/ 235744 w 428625"/>
                  <a:gd name="connsiteY14" fmla="*/ 13716 h 533400"/>
                  <a:gd name="connsiteX15" fmla="*/ 234315 w 428625"/>
                  <a:gd name="connsiteY15" fmla="*/ 13240 h 533400"/>
                  <a:gd name="connsiteX16" fmla="*/ 188785 w 428625"/>
                  <a:gd name="connsiteY16" fmla="*/ 7144 h 533400"/>
                  <a:gd name="connsiteX17" fmla="*/ 124206 w 428625"/>
                  <a:gd name="connsiteY17" fmla="*/ 22670 h 533400"/>
                  <a:gd name="connsiteX18" fmla="*/ 79915 w 428625"/>
                  <a:gd name="connsiteY18" fmla="*/ 66485 h 533400"/>
                  <a:gd name="connsiteX19" fmla="*/ 64198 w 428625"/>
                  <a:gd name="connsiteY19" fmla="*/ 130683 h 533400"/>
                  <a:gd name="connsiteX20" fmla="*/ 64198 w 428625"/>
                  <a:gd name="connsiteY20" fmla="*/ 178308 h 533400"/>
                  <a:gd name="connsiteX21" fmla="*/ 7144 w 428625"/>
                  <a:gd name="connsiteY21" fmla="*/ 178308 h 533400"/>
                  <a:gd name="connsiteX22" fmla="*/ 7144 w 428625"/>
                  <a:gd name="connsiteY22" fmla="*/ 244316 h 533400"/>
                  <a:gd name="connsiteX23" fmla="*/ 64198 w 428625"/>
                  <a:gd name="connsiteY23" fmla="*/ 244316 h 533400"/>
                  <a:gd name="connsiteX24" fmla="*/ 64198 w 428625"/>
                  <a:gd name="connsiteY24" fmla="*/ 522256 h 533400"/>
                  <a:gd name="connsiteX25" fmla="*/ 146113 w 428625"/>
                  <a:gd name="connsiteY25" fmla="*/ 522256 h 533400"/>
                  <a:gd name="connsiteX26" fmla="*/ 146113 w 428625"/>
                  <a:gd name="connsiteY26" fmla="*/ 244412 h 533400"/>
                  <a:gd name="connsiteX27" fmla="*/ 267557 w 428625"/>
                  <a:gd name="connsiteY27" fmla="*/ 244412 h 533400"/>
                  <a:gd name="connsiteX28" fmla="*/ 267557 w 428625"/>
                  <a:gd name="connsiteY28" fmla="*/ 421100 h 533400"/>
                  <a:gd name="connsiteX29" fmla="*/ 369570 w 428625"/>
                  <a:gd name="connsiteY29" fmla="*/ 530733 h 533400"/>
                  <a:gd name="connsiteX30" fmla="*/ 404336 w 428625"/>
                  <a:gd name="connsiteY30" fmla="*/ 526828 h 533400"/>
                  <a:gd name="connsiteX31" fmla="*/ 429673 w 428625"/>
                  <a:gd name="connsiteY31" fmla="*/ 518827 h 533400"/>
                  <a:gd name="connsiteX32" fmla="*/ 430720 w 428625"/>
                  <a:gd name="connsiteY32" fmla="*/ 518255 h 533400"/>
                  <a:gd name="connsiteX33" fmla="*/ 430720 w 428625"/>
                  <a:gd name="connsiteY33" fmla="*/ 451580 h 533400"/>
                  <a:gd name="connsiteX34" fmla="*/ 427387 w 428625"/>
                  <a:gd name="connsiteY34" fmla="*/ 453771 h 533400"/>
                  <a:gd name="connsiteX35" fmla="*/ 410908 w 428625"/>
                  <a:gd name="connsiteY35" fmla="*/ 460915 h 533400"/>
                  <a:gd name="connsiteX36" fmla="*/ 394716 w 428625"/>
                  <a:gd name="connsiteY36" fmla="*/ 463677 h 533400"/>
                  <a:gd name="connsiteX37" fmla="*/ 359855 w 428625"/>
                  <a:gd name="connsiteY37" fmla="*/ 451009 h 533400"/>
                  <a:gd name="connsiteX38" fmla="*/ 348805 w 428625"/>
                  <a:gd name="connsiteY38" fmla="*/ 406813 h 533400"/>
                  <a:gd name="connsiteX39" fmla="*/ 348805 w 428625"/>
                  <a:gd name="connsiteY39" fmla="*/ 244412 h 533400"/>
                  <a:gd name="connsiteX40" fmla="*/ 430720 w 428625"/>
                  <a:gd name="connsiteY40" fmla="*/ 24441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625" h="533400">
                    <a:moveTo>
                      <a:pt x="430720" y="244412"/>
                    </a:moveTo>
                    <a:lnTo>
                      <a:pt x="430720" y="178403"/>
                    </a:lnTo>
                    <a:lnTo>
                      <a:pt x="348805" y="178403"/>
                    </a:lnTo>
                    <a:lnTo>
                      <a:pt x="348805" y="75819"/>
                    </a:lnTo>
                    <a:lnTo>
                      <a:pt x="346043" y="76676"/>
                    </a:lnTo>
                    <a:lnTo>
                      <a:pt x="269081" y="100203"/>
                    </a:lnTo>
                    <a:lnTo>
                      <a:pt x="267557" y="100679"/>
                    </a:lnTo>
                    <a:lnTo>
                      <a:pt x="267557" y="178403"/>
                    </a:lnTo>
                    <a:lnTo>
                      <a:pt x="146113" y="178403"/>
                    </a:lnTo>
                    <a:lnTo>
                      <a:pt x="146113" y="135065"/>
                    </a:lnTo>
                    <a:cubicBezTo>
                      <a:pt x="146113" y="114872"/>
                      <a:pt x="150590" y="99441"/>
                      <a:pt x="159544" y="89154"/>
                    </a:cubicBezTo>
                    <a:cubicBezTo>
                      <a:pt x="168402" y="78962"/>
                      <a:pt x="180975" y="73819"/>
                      <a:pt x="197072" y="73819"/>
                    </a:cubicBezTo>
                    <a:cubicBezTo>
                      <a:pt x="208597" y="73819"/>
                      <a:pt x="220599" y="76581"/>
                      <a:pt x="232696" y="81915"/>
                    </a:cubicBezTo>
                    <a:lnTo>
                      <a:pt x="235744" y="83249"/>
                    </a:lnTo>
                    <a:lnTo>
                      <a:pt x="235744" y="13716"/>
                    </a:lnTo>
                    <a:lnTo>
                      <a:pt x="234315" y="13240"/>
                    </a:lnTo>
                    <a:cubicBezTo>
                      <a:pt x="223075" y="9239"/>
                      <a:pt x="207740" y="7144"/>
                      <a:pt x="188785" y="7144"/>
                    </a:cubicBezTo>
                    <a:cubicBezTo>
                      <a:pt x="164878" y="7144"/>
                      <a:pt x="143161" y="12383"/>
                      <a:pt x="124206" y="22670"/>
                    </a:cubicBezTo>
                    <a:cubicBezTo>
                      <a:pt x="105251" y="33052"/>
                      <a:pt x="90297" y="47720"/>
                      <a:pt x="79915" y="66485"/>
                    </a:cubicBezTo>
                    <a:cubicBezTo>
                      <a:pt x="69532" y="85153"/>
                      <a:pt x="64198" y="106775"/>
                      <a:pt x="64198" y="130683"/>
                    </a:cubicBezTo>
                    <a:lnTo>
                      <a:pt x="64198" y="178308"/>
                    </a:lnTo>
                    <a:lnTo>
                      <a:pt x="7144" y="178308"/>
                    </a:lnTo>
                    <a:lnTo>
                      <a:pt x="7144" y="244316"/>
                    </a:lnTo>
                    <a:lnTo>
                      <a:pt x="64198" y="244316"/>
                    </a:lnTo>
                    <a:lnTo>
                      <a:pt x="64198" y="522256"/>
                    </a:lnTo>
                    <a:lnTo>
                      <a:pt x="146113" y="522256"/>
                    </a:lnTo>
                    <a:lnTo>
                      <a:pt x="146113" y="244412"/>
                    </a:lnTo>
                    <a:lnTo>
                      <a:pt x="267557" y="244412"/>
                    </a:lnTo>
                    <a:lnTo>
                      <a:pt x="267557" y="421100"/>
                    </a:lnTo>
                    <a:cubicBezTo>
                      <a:pt x="267557" y="493871"/>
                      <a:pt x="301847" y="530733"/>
                      <a:pt x="369570" y="530733"/>
                    </a:cubicBezTo>
                    <a:cubicBezTo>
                      <a:pt x="380714" y="530733"/>
                      <a:pt x="392430" y="529400"/>
                      <a:pt x="404336" y="526828"/>
                    </a:cubicBezTo>
                    <a:cubicBezTo>
                      <a:pt x="416528" y="524161"/>
                      <a:pt x="424815" y="521589"/>
                      <a:pt x="429673" y="518827"/>
                    </a:cubicBezTo>
                    <a:lnTo>
                      <a:pt x="430720" y="518255"/>
                    </a:lnTo>
                    <a:lnTo>
                      <a:pt x="430720" y="451580"/>
                    </a:lnTo>
                    <a:lnTo>
                      <a:pt x="427387" y="453771"/>
                    </a:lnTo>
                    <a:cubicBezTo>
                      <a:pt x="422910" y="456724"/>
                      <a:pt x="417385" y="459200"/>
                      <a:pt x="410908" y="460915"/>
                    </a:cubicBezTo>
                    <a:cubicBezTo>
                      <a:pt x="404431" y="462725"/>
                      <a:pt x="398907" y="463677"/>
                      <a:pt x="394716" y="463677"/>
                    </a:cubicBezTo>
                    <a:cubicBezTo>
                      <a:pt x="378809" y="463677"/>
                      <a:pt x="367093" y="459391"/>
                      <a:pt x="359855" y="451009"/>
                    </a:cubicBezTo>
                    <a:cubicBezTo>
                      <a:pt x="352520" y="442532"/>
                      <a:pt x="348805" y="427673"/>
                      <a:pt x="348805" y="406813"/>
                    </a:cubicBezTo>
                    <a:lnTo>
                      <a:pt x="348805" y="244412"/>
                    </a:lnTo>
                    <a:lnTo>
                      <a:pt x="430720" y="244412"/>
                    </a:lnTo>
                    <a:close/>
                  </a:path>
                </a:pathLst>
              </a:custGeom>
              <a:solidFill>
                <a:srgbClr val="737373"/>
              </a:solidFill>
              <a:ln w="9525" cap="flat">
                <a:noFill/>
                <a:prstDash val="solid"/>
                <a:miter/>
              </a:ln>
            </p:spPr>
            <p:txBody>
              <a:bodyPr rtlCol="0" anchor="ctr"/>
              <a:lstStyle/>
              <a:p>
                <a:endParaRPr lang="en-US" dirty="0"/>
              </a:p>
            </p:txBody>
          </p:sp>
        </p:grpSp>
        <p:grpSp>
          <p:nvGrpSpPr>
            <p:cNvPr id="8" name="Group 7">
              <a:extLst>
                <a:ext uri="{FF2B5EF4-FFF2-40B4-BE49-F238E27FC236}">
                  <a16:creationId xmlns:a16="http://schemas.microsoft.com/office/drawing/2014/main" id="{85152463-903A-438D-9627-437532CF515F}"/>
                </a:ext>
              </a:extLst>
            </p:cNvPr>
            <p:cNvGrpSpPr/>
            <p:nvPr userDrawn="1"/>
          </p:nvGrpSpPr>
          <p:grpSpPr>
            <a:xfrm>
              <a:off x="1145381" y="1213104"/>
              <a:ext cx="810768" cy="810959"/>
              <a:chOff x="1145381" y="1213104"/>
              <a:chExt cx="810768" cy="810959"/>
            </a:xfrm>
          </p:grpSpPr>
          <p:sp>
            <p:nvSpPr>
              <p:cNvPr id="9" name="Freeform: Shape 8">
                <a:extLst>
                  <a:ext uri="{FF2B5EF4-FFF2-40B4-BE49-F238E27FC236}">
                    <a16:creationId xmlns:a16="http://schemas.microsoft.com/office/drawing/2014/main" id="{F74167B7-5FA8-439B-B40B-62B87A1A4D71}"/>
                  </a:ext>
                </a:extLst>
              </p:cNvPr>
              <p:cNvSpPr/>
              <p:nvPr userDrawn="1"/>
            </p:nvSpPr>
            <p:spPr>
              <a:xfrm>
                <a:off x="1145381"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25022"/>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D6E2EB01-41C6-436D-913E-520CAC6EF84B}"/>
                  </a:ext>
                </a:extLst>
              </p:cNvPr>
              <p:cNvSpPr/>
              <p:nvPr userDrawn="1"/>
            </p:nvSpPr>
            <p:spPr>
              <a:xfrm>
                <a:off x="1565624" y="1213104"/>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7FBA00"/>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6B2DC5DB-8223-4428-ACF3-B84EC3C783BA}"/>
                  </a:ext>
                </a:extLst>
              </p:cNvPr>
              <p:cNvSpPr/>
              <p:nvPr userDrawn="1"/>
            </p:nvSpPr>
            <p:spPr>
              <a:xfrm>
                <a:off x="1145381"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00A4EF"/>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C17CCBBD-9340-4113-AC31-2E82A991F0E9}"/>
                  </a:ext>
                </a:extLst>
              </p:cNvPr>
              <p:cNvSpPr/>
              <p:nvPr userDrawn="1"/>
            </p:nvSpPr>
            <p:spPr>
              <a:xfrm>
                <a:off x="1565624" y="1633538"/>
                <a:ext cx="390525" cy="390525"/>
              </a:xfrm>
              <a:custGeom>
                <a:avLst/>
                <a:gdLst>
                  <a:gd name="connsiteX0" fmla="*/ 7144 w 390525"/>
                  <a:gd name="connsiteY0" fmla="*/ 7144 h 390525"/>
                  <a:gd name="connsiteX1" fmla="*/ 387763 w 390525"/>
                  <a:gd name="connsiteY1" fmla="*/ 7144 h 390525"/>
                  <a:gd name="connsiteX2" fmla="*/ 387763 w 390525"/>
                  <a:gd name="connsiteY2" fmla="*/ 387763 h 390525"/>
                  <a:gd name="connsiteX3" fmla="*/ 7144 w 390525"/>
                  <a:gd name="connsiteY3" fmla="*/ 387763 h 390525"/>
                </a:gdLst>
                <a:ahLst/>
                <a:cxnLst>
                  <a:cxn ang="0">
                    <a:pos x="connsiteX0" y="connsiteY0"/>
                  </a:cxn>
                  <a:cxn ang="0">
                    <a:pos x="connsiteX1" y="connsiteY1"/>
                  </a:cxn>
                  <a:cxn ang="0">
                    <a:pos x="connsiteX2" y="connsiteY2"/>
                  </a:cxn>
                  <a:cxn ang="0">
                    <a:pos x="connsiteX3" y="connsiteY3"/>
                  </a:cxn>
                </a:cxnLst>
                <a:rect l="l" t="t" r="r" b="b"/>
                <a:pathLst>
                  <a:path w="390525" h="390525">
                    <a:moveTo>
                      <a:pt x="7144" y="7144"/>
                    </a:moveTo>
                    <a:lnTo>
                      <a:pt x="387763" y="7144"/>
                    </a:lnTo>
                    <a:lnTo>
                      <a:pt x="387763" y="387763"/>
                    </a:lnTo>
                    <a:lnTo>
                      <a:pt x="7144" y="387763"/>
                    </a:lnTo>
                    <a:close/>
                  </a:path>
                </a:pathLst>
              </a:custGeom>
              <a:solidFill>
                <a:srgbClr val="FFB900"/>
              </a:solidFill>
              <a:ln w="9525" cap="flat">
                <a:noFill/>
                <a:prstDash val="solid"/>
                <a:miter/>
              </a:ln>
            </p:spPr>
            <p:txBody>
              <a:bodyPr rtlCol="0" anchor="ctr"/>
              <a:lstStyle/>
              <a:p>
                <a:endParaRPr lang="en-US" dirty="0"/>
              </a:p>
            </p:txBody>
          </p:sp>
        </p:grpSp>
      </p:grpSp>
    </p:spTree>
    <p:custDataLst>
      <p:tags r:id="rId1"/>
    </p:custDataLst>
    <p:extLst>
      <p:ext uri="{BB962C8B-B14F-4D97-AF65-F5344CB8AC3E}">
        <p14:creationId xmlns:p14="http://schemas.microsoft.com/office/powerpoint/2010/main" val="4199560307"/>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a:extLst>
              <a:ext uri="{FF2B5EF4-FFF2-40B4-BE49-F238E27FC236}">
                <a16:creationId xmlns:a16="http://schemas.microsoft.com/office/drawing/2014/main" id="{30A81270-99E6-48EC-8834-184D8E4068D4}"/>
              </a:ext>
            </a:extLst>
          </p:cNvPr>
          <p:cNvSpPr>
            <a:spLocks/>
          </p:cNvSpPr>
          <p:nvPr userDrawn="1"/>
        </p:nvSpPr>
        <p:spPr bwMode="auto">
          <a:xfrm>
            <a:off x="12920472" y="0"/>
            <a:ext cx="320040" cy="502920"/>
          </a:xfrm>
          <a:prstGeom prst="rect">
            <a:avLst/>
          </a:prstGeom>
          <a:solidFill>
            <a:srgbClr val="FF9349"/>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R255 </a:t>
            </a:r>
            <a:br>
              <a:rPr lang="en-US" sz="800" dirty="0">
                <a:solidFill>
                  <a:srgbClr val="000000"/>
                </a:solidFill>
              </a:rPr>
            </a:br>
            <a:r>
              <a:rPr lang="en-US" sz="800" dirty="0">
                <a:solidFill>
                  <a:srgbClr val="000000"/>
                </a:solidFill>
              </a:rPr>
              <a:t>G147</a:t>
            </a:r>
            <a:br>
              <a:rPr lang="en-US" sz="800" dirty="0">
                <a:solidFill>
                  <a:srgbClr val="000000"/>
                </a:solidFill>
              </a:rPr>
            </a:br>
            <a:r>
              <a:rPr lang="en-US" sz="800" dirty="0">
                <a:solidFill>
                  <a:srgbClr val="000000"/>
                </a:solidFill>
              </a:rPr>
              <a:t>B73</a:t>
            </a:r>
          </a:p>
        </p:txBody>
      </p:sp>
      <p:sp>
        <p:nvSpPr>
          <p:cNvPr id="49" name="Rectangle 48">
            <a:extLst>
              <a:ext uri="{FF2B5EF4-FFF2-40B4-BE49-F238E27FC236}">
                <a16:creationId xmlns:a16="http://schemas.microsoft.com/office/drawing/2014/main" id="{B9A99EF7-E7CD-43AD-9672-3861AE858BE1}"/>
              </a:ext>
            </a:extLst>
          </p:cNvPr>
          <p:cNvSpPr>
            <a:spLocks/>
          </p:cNvSpPr>
          <p:nvPr userDrawn="1"/>
        </p:nvSpPr>
        <p:spPr bwMode="auto">
          <a:xfrm>
            <a:off x="12920472" y="594360"/>
            <a:ext cx="320040" cy="502920"/>
          </a:xfrm>
          <a:prstGeom prst="rect">
            <a:avLst/>
          </a:prstGeom>
          <a:solidFill>
            <a:srgbClr val="FEF000"/>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R254 </a:t>
            </a:r>
            <a:br>
              <a:rPr lang="en-US" sz="800" dirty="0">
                <a:solidFill>
                  <a:srgbClr val="000000"/>
                </a:solidFill>
              </a:rPr>
            </a:br>
            <a:r>
              <a:rPr lang="en-US" sz="800" dirty="0">
                <a:solidFill>
                  <a:srgbClr val="000000"/>
                </a:solidFill>
              </a:rPr>
              <a:t>G240</a:t>
            </a:r>
            <a:br>
              <a:rPr lang="en-US" sz="800" dirty="0">
                <a:solidFill>
                  <a:srgbClr val="000000"/>
                </a:solidFill>
              </a:rPr>
            </a:br>
            <a:r>
              <a:rPr lang="en-US" sz="800" dirty="0">
                <a:solidFill>
                  <a:srgbClr val="000000"/>
                </a:solidFill>
              </a:rPr>
              <a:t>B0</a:t>
            </a:r>
          </a:p>
        </p:txBody>
      </p:sp>
      <p:sp>
        <p:nvSpPr>
          <p:cNvPr id="50" name="Rectangle 49">
            <a:extLst>
              <a:ext uri="{FF2B5EF4-FFF2-40B4-BE49-F238E27FC236}">
                <a16:creationId xmlns:a16="http://schemas.microsoft.com/office/drawing/2014/main" id="{94505DAC-1615-48CF-87C3-89BAF2492859}"/>
              </a:ext>
            </a:extLst>
          </p:cNvPr>
          <p:cNvSpPr>
            <a:spLocks/>
          </p:cNvSpPr>
          <p:nvPr userDrawn="1"/>
        </p:nvSpPr>
        <p:spPr bwMode="auto">
          <a:xfrm>
            <a:off x="12920472" y="1188720"/>
            <a:ext cx="320040" cy="502920"/>
          </a:xfrm>
          <a:prstGeom prst="rect">
            <a:avLst/>
          </a:prstGeom>
          <a:solidFill>
            <a:srgbClr val="9BF00B"/>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R155 </a:t>
            </a:r>
            <a:br>
              <a:rPr lang="en-US" sz="800" dirty="0">
                <a:solidFill>
                  <a:srgbClr val="000000"/>
                </a:solidFill>
              </a:rPr>
            </a:br>
            <a:r>
              <a:rPr lang="en-US" sz="800" dirty="0">
                <a:solidFill>
                  <a:srgbClr val="000000"/>
                </a:solidFill>
              </a:rPr>
              <a:t>G240</a:t>
            </a:r>
            <a:br>
              <a:rPr lang="en-US" sz="800" dirty="0">
                <a:solidFill>
                  <a:srgbClr val="000000"/>
                </a:solidFill>
              </a:rPr>
            </a:br>
            <a:r>
              <a:rPr lang="en-US" sz="800" dirty="0">
                <a:solidFill>
                  <a:srgbClr val="000000"/>
                </a:solidFill>
              </a:rPr>
              <a:t>B11</a:t>
            </a:r>
          </a:p>
        </p:txBody>
      </p:sp>
      <p:sp>
        <p:nvSpPr>
          <p:cNvPr id="51" name="Rectangle 50">
            <a:extLst>
              <a:ext uri="{FF2B5EF4-FFF2-40B4-BE49-F238E27FC236}">
                <a16:creationId xmlns:a16="http://schemas.microsoft.com/office/drawing/2014/main" id="{0F47B23B-B91A-4B79-9F96-2F3A41A2717C}"/>
              </a:ext>
            </a:extLst>
          </p:cNvPr>
          <p:cNvSpPr>
            <a:spLocks/>
          </p:cNvSpPr>
          <p:nvPr userDrawn="1"/>
        </p:nvSpPr>
        <p:spPr bwMode="auto">
          <a:xfrm>
            <a:off x="12920472" y="1783080"/>
            <a:ext cx="320040" cy="502920"/>
          </a:xfrm>
          <a:prstGeom prst="rect">
            <a:avLst/>
          </a:prstGeom>
          <a:solidFill>
            <a:srgbClr val="30E5D0"/>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R48 </a:t>
            </a:r>
            <a:br>
              <a:rPr lang="en-US" sz="800" dirty="0">
                <a:solidFill>
                  <a:srgbClr val="000000"/>
                </a:solidFill>
              </a:rPr>
            </a:br>
            <a:r>
              <a:rPr lang="en-US" sz="800" dirty="0">
                <a:solidFill>
                  <a:srgbClr val="000000"/>
                </a:solidFill>
              </a:rPr>
              <a:t>G229</a:t>
            </a:r>
            <a:br>
              <a:rPr lang="en-US" sz="800" dirty="0">
                <a:solidFill>
                  <a:srgbClr val="000000"/>
                </a:solidFill>
              </a:rPr>
            </a:br>
            <a:r>
              <a:rPr lang="en-US" sz="800" dirty="0">
                <a:solidFill>
                  <a:srgbClr val="000000"/>
                </a:solidFill>
              </a:rPr>
              <a:t>B208</a:t>
            </a:r>
          </a:p>
        </p:txBody>
      </p:sp>
      <p:sp>
        <p:nvSpPr>
          <p:cNvPr id="52" name="Rectangle 51">
            <a:extLst>
              <a:ext uri="{FF2B5EF4-FFF2-40B4-BE49-F238E27FC236}">
                <a16:creationId xmlns:a16="http://schemas.microsoft.com/office/drawing/2014/main" id="{C2ECAF30-0D01-4FEA-8C34-86FCF8BDFDA0}"/>
              </a:ext>
            </a:extLst>
          </p:cNvPr>
          <p:cNvSpPr>
            <a:spLocks/>
          </p:cNvSpPr>
          <p:nvPr userDrawn="1"/>
        </p:nvSpPr>
        <p:spPr bwMode="auto">
          <a:xfrm>
            <a:off x="12920472" y="2377440"/>
            <a:ext cx="320040" cy="502920"/>
          </a:xfrm>
          <a:prstGeom prst="rect">
            <a:avLst/>
          </a:prstGeom>
          <a:solidFill>
            <a:srgbClr val="50E6FF"/>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R80 </a:t>
            </a:r>
            <a:br>
              <a:rPr lang="en-US" sz="800" dirty="0">
                <a:solidFill>
                  <a:srgbClr val="000000"/>
                </a:solidFill>
              </a:rPr>
            </a:br>
            <a:r>
              <a:rPr lang="en-US" sz="800" dirty="0">
                <a:solidFill>
                  <a:srgbClr val="000000"/>
                </a:solidFill>
              </a:rPr>
              <a:t>G230</a:t>
            </a:r>
            <a:br>
              <a:rPr lang="en-US" sz="800" dirty="0">
                <a:solidFill>
                  <a:srgbClr val="000000"/>
                </a:solidFill>
              </a:rPr>
            </a:br>
            <a:r>
              <a:rPr lang="en-US" sz="800" dirty="0">
                <a:solidFill>
                  <a:srgbClr val="000000"/>
                </a:solidFill>
              </a:rPr>
              <a:t>B255</a:t>
            </a:r>
          </a:p>
        </p:txBody>
      </p:sp>
      <p:sp>
        <p:nvSpPr>
          <p:cNvPr id="53" name="Rectangle 52">
            <a:extLst>
              <a:ext uri="{FF2B5EF4-FFF2-40B4-BE49-F238E27FC236}">
                <a16:creationId xmlns:a16="http://schemas.microsoft.com/office/drawing/2014/main" id="{313021BE-901F-49F6-8623-45CF08CA62A6}"/>
              </a:ext>
            </a:extLst>
          </p:cNvPr>
          <p:cNvSpPr>
            <a:spLocks/>
          </p:cNvSpPr>
          <p:nvPr userDrawn="1"/>
        </p:nvSpPr>
        <p:spPr bwMode="auto">
          <a:xfrm>
            <a:off x="12920472" y="2971800"/>
            <a:ext cx="320040" cy="502920"/>
          </a:xfrm>
          <a:prstGeom prst="rect">
            <a:avLst/>
          </a:prstGeom>
          <a:solidFill>
            <a:srgbClr val="D59DFF"/>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R213 </a:t>
            </a:r>
            <a:br>
              <a:rPr lang="en-US" sz="800" dirty="0">
                <a:solidFill>
                  <a:srgbClr val="000000"/>
                </a:solidFill>
              </a:rPr>
            </a:br>
            <a:r>
              <a:rPr lang="en-US" sz="800" dirty="0">
                <a:solidFill>
                  <a:srgbClr val="000000"/>
                </a:solidFill>
              </a:rPr>
              <a:t>G157</a:t>
            </a:r>
            <a:br>
              <a:rPr lang="en-US" sz="800" dirty="0">
                <a:solidFill>
                  <a:srgbClr val="000000"/>
                </a:solidFill>
              </a:rPr>
            </a:br>
            <a:r>
              <a:rPr lang="en-US" sz="800" dirty="0">
                <a:solidFill>
                  <a:srgbClr val="000000"/>
                </a:solidFill>
              </a:rPr>
              <a:t>B255</a:t>
            </a:r>
          </a:p>
        </p:txBody>
      </p:sp>
      <p:sp>
        <p:nvSpPr>
          <p:cNvPr id="54" name="Rectangle 53">
            <a:extLst>
              <a:ext uri="{FF2B5EF4-FFF2-40B4-BE49-F238E27FC236}">
                <a16:creationId xmlns:a16="http://schemas.microsoft.com/office/drawing/2014/main" id="{825D7AFA-BF92-40A3-8E45-CDC4F55C2A10}"/>
              </a:ext>
            </a:extLst>
          </p:cNvPr>
          <p:cNvSpPr>
            <a:spLocks/>
          </p:cNvSpPr>
          <p:nvPr userDrawn="1"/>
        </p:nvSpPr>
        <p:spPr bwMode="auto">
          <a:xfrm>
            <a:off x="12280392" y="3566160"/>
            <a:ext cx="320040" cy="502920"/>
          </a:xfrm>
          <a:prstGeom prst="rect">
            <a:avLst/>
          </a:prstGeom>
          <a:solidFill>
            <a:srgbClr val="F2F2F2"/>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R242 </a:t>
            </a:r>
            <a:br>
              <a:rPr lang="en-US" sz="800" dirty="0">
                <a:solidFill>
                  <a:srgbClr val="000000"/>
                </a:solidFill>
              </a:rPr>
            </a:br>
            <a:r>
              <a:rPr lang="en-US" sz="800" dirty="0">
                <a:solidFill>
                  <a:srgbClr val="000000"/>
                </a:solidFill>
              </a:rPr>
              <a:t>G242</a:t>
            </a:r>
            <a:br>
              <a:rPr lang="en-US" sz="800" dirty="0">
                <a:solidFill>
                  <a:srgbClr val="000000"/>
                </a:solidFill>
              </a:rPr>
            </a:br>
            <a:r>
              <a:rPr lang="en-US" sz="800" dirty="0">
                <a:solidFill>
                  <a:srgbClr val="000000"/>
                </a:solidFill>
              </a:rPr>
              <a:t>B242</a:t>
            </a:r>
          </a:p>
        </p:txBody>
      </p:sp>
      <p:sp>
        <p:nvSpPr>
          <p:cNvPr id="62" name="Rectangle 61">
            <a:extLst>
              <a:ext uri="{FF2B5EF4-FFF2-40B4-BE49-F238E27FC236}">
                <a16:creationId xmlns:a16="http://schemas.microsoft.com/office/drawing/2014/main" id="{E442A8E1-6061-4E4D-95E3-EF46C1246DD8}"/>
              </a:ext>
            </a:extLst>
          </p:cNvPr>
          <p:cNvSpPr>
            <a:spLocks/>
          </p:cNvSpPr>
          <p:nvPr userDrawn="1"/>
        </p:nvSpPr>
        <p:spPr bwMode="auto">
          <a:xfrm>
            <a:off x="12600432" y="3566160"/>
            <a:ext cx="320040" cy="502920"/>
          </a:xfrm>
          <a:prstGeom prst="rect">
            <a:avLst/>
          </a:prstGeom>
          <a:solidFill>
            <a:srgbClr val="E6E6E6"/>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R230 </a:t>
            </a:r>
            <a:br>
              <a:rPr lang="en-US" sz="800" dirty="0">
                <a:solidFill>
                  <a:srgbClr val="000000"/>
                </a:solidFill>
              </a:rPr>
            </a:br>
            <a:r>
              <a:rPr lang="en-US" sz="800" dirty="0">
                <a:solidFill>
                  <a:srgbClr val="000000"/>
                </a:solidFill>
              </a:rPr>
              <a:t>G230</a:t>
            </a:r>
            <a:br>
              <a:rPr lang="en-US" sz="800" dirty="0">
                <a:solidFill>
                  <a:srgbClr val="000000"/>
                </a:solidFill>
              </a:rPr>
            </a:br>
            <a:r>
              <a:rPr lang="en-US" sz="800" dirty="0">
                <a:solidFill>
                  <a:srgbClr val="000000"/>
                </a:solidFill>
              </a:rPr>
              <a:t>B230</a:t>
            </a:r>
          </a:p>
        </p:txBody>
      </p:sp>
      <p:sp>
        <p:nvSpPr>
          <p:cNvPr id="56" name="Rectangle 55">
            <a:extLst>
              <a:ext uri="{FF2B5EF4-FFF2-40B4-BE49-F238E27FC236}">
                <a16:creationId xmlns:a16="http://schemas.microsoft.com/office/drawing/2014/main" id="{3813A8B5-0687-4B4A-B6A4-9325B19E6AE5}"/>
              </a:ext>
            </a:extLst>
          </p:cNvPr>
          <p:cNvSpPr>
            <a:spLocks/>
          </p:cNvSpPr>
          <p:nvPr userDrawn="1"/>
        </p:nvSpPr>
        <p:spPr bwMode="auto">
          <a:xfrm>
            <a:off x="12280392" y="0"/>
            <a:ext cx="320040" cy="502920"/>
          </a:xfrm>
          <a:prstGeom prst="rect">
            <a:avLst/>
          </a:prstGeom>
          <a:solidFill>
            <a:srgbClr val="D83B01"/>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R216 </a:t>
            </a:r>
            <a:br>
              <a:rPr lang="en-US" sz="800" dirty="0"/>
            </a:br>
            <a:r>
              <a:rPr lang="en-US" sz="800" dirty="0"/>
              <a:t>G59</a:t>
            </a:r>
            <a:br>
              <a:rPr lang="en-US" sz="800" dirty="0"/>
            </a:br>
            <a:r>
              <a:rPr lang="en-US" sz="800" dirty="0"/>
              <a:t>B1</a:t>
            </a:r>
            <a:endParaRPr lang="en-US" sz="800" dirty="0">
              <a:gradFill>
                <a:gsLst>
                  <a:gs pos="40075">
                    <a:srgbClr val="FFFFFF"/>
                  </a:gs>
                  <a:gs pos="30000">
                    <a:srgbClr val="FFFFFF"/>
                  </a:gs>
                </a:gsLst>
                <a:lin ang="5400000" scaled="0"/>
              </a:gradFill>
            </a:endParaRPr>
          </a:p>
        </p:txBody>
      </p:sp>
      <p:sp>
        <p:nvSpPr>
          <p:cNvPr id="57" name="Rectangle 56">
            <a:extLst>
              <a:ext uri="{FF2B5EF4-FFF2-40B4-BE49-F238E27FC236}">
                <a16:creationId xmlns:a16="http://schemas.microsoft.com/office/drawing/2014/main" id="{31B8FDF6-64EC-4D5F-BDD2-CA7CA41E1B26}"/>
              </a:ext>
            </a:extLst>
          </p:cNvPr>
          <p:cNvSpPr>
            <a:spLocks/>
          </p:cNvSpPr>
          <p:nvPr userDrawn="1"/>
        </p:nvSpPr>
        <p:spPr bwMode="auto">
          <a:xfrm>
            <a:off x="12280392" y="594360"/>
            <a:ext cx="320040" cy="502920"/>
          </a:xfrm>
          <a:prstGeom prst="rect">
            <a:avLst/>
          </a:prstGeom>
          <a:solidFill>
            <a:srgbClr val="FFB900"/>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R255 </a:t>
            </a:r>
            <a:br>
              <a:rPr lang="en-US" sz="800" dirty="0">
                <a:solidFill>
                  <a:srgbClr val="000000"/>
                </a:solidFill>
              </a:rPr>
            </a:br>
            <a:r>
              <a:rPr lang="en-US" sz="800" dirty="0">
                <a:solidFill>
                  <a:srgbClr val="000000"/>
                </a:solidFill>
              </a:rPr>
              <a:t>G185</a:t>
            </a:r>
            <a:br>
              <a:rPr lang="en-US" sz="800" dirty="0">
                <a:solidFill>
                  <a:srgbClr val="000000"/>
                </a:solidFill>
              </a:rPr>
            </a:br>
            <a:r>
              <a:rPr lang="en-US" sz="800" dirty="0">
                <a:solidFill>
                  <a:srgbClr val="000000"/>
                </a:solidFill>
              </a:rPr>
              <a:t>B0</a:t>
            </a:r>
          </a:p>
        </p:txBody>
      </p:sp>
      <p:sp>
        <p:nvSpPr>
          <p:cNvPr id="58" name="Rectangle 57">
            <a:extLst>
              <a:ext uri="{FF2B5EF4-FFF2-40B4-BE49-F238E27FC236}">
                <a16:creationId xmlns:a16="http://schemas.microsoft.com/office/drawing/2014/main" id="{18F14844-3426-4D89-9D9C-EB2A47EB70B6}"/>
              </a:ext>
            </a:extLst>
          </p:cNvPr>
          <p:cNvSpPr>
            <a:spLocks/>
          </p:cNvSpPr>
          <p:nvPr userDrawn="1"/>
        </p:nvSpPr>
        <p:spPr bwMode="auto">
          <a:xfrm>
            <a:off x="12280392" y="1188720"/>
            <a:ext cx="320040" cy="502920"/>
          </a:xfrm>
          <a:prstGeom prst="rect">
            <a:avLst/>
          </a:prstGeom>
          <a:solidFill>
            <a:srgbClr val="107C10"/>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R16 </a:t>
            </a:r>
            <a:br>
              <a:rPr lang="en-US" sz="800" dirty="0"/>
            </a:br>
            <a:r>
              <a:rPr lang="en-US" sz="800" dirty="0"/>
              <a:t>G124</a:t>
            </a:r>
            <a:br>
              <a:rPr lang="en-US" sz="800" dirty="0"/>
            </a:br>
            <a:r>
              <a:rPr lang="en-US" sz="800" dirty="0"/>
              <a:t>B16</a:t>
            </a:r>
            <a:endParaRPr lang="en-US" sz="800" dirty="0">
              <a:gradFill>
                <a:gsLst>
                  <a:gs pos="40075">
                    <a:srgbClr val="FFFFFF"/>
                  </a:gs>
                  <a:gs pos="30000">
                    <a:srgbClr val="FFFFFF"/>
                  </a:gs>
                </a:gsLst>
                <a:lin ang="5400000" scaled="0"/>
              </a:gradFill>
            </a:endParaRPr>
          </a:p>
        </p:txBody>
      </p:sp>
      <p:sp>
        <p:nvSpPr>
          <p:cNvPr id="59" name="Rectangle 58">
            <a:extLst>
              <a:ext uri="{FF2B5EF4-FFF2-40B4-BE49-F238E27FC236}">
                <a16:creationId xmlns:a16="http://schemas.microsoft.com/office/drawing/2014/main" id="{32F25FBE-E5FF-4F57-9B2A-EA5CA7589FCC}"/>
              </a:ext>
            </a:extLst>
          </p:cNvPr>
          <p:cNvSpPr>
            <a:spLocks/>
          </p:cNvSpPr>
          <p:nvPr userDrawn="1"/>
        </p:nvSpPr>
        <p:spPr bwMode="auto">
          <a:xfrm>
            <a:off x="12280392" y="1783080"/>
            <a:ext cx="320040" cy="502920"/>
          </a:xfrm>
          <a:prstGeom prst="rect">
            <a:avLst/>
          </a:prstGeom>
          <a:solidFill>
            <a:srgbClr val="008575"/>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R0 </a:t>
            </a:r>
            <a:br>
              <a:rPr lang="en-US" sz="800" dirty="0"/>
            </a:br>
            <a:r>
              <a:rPr lang="en-US" sz="800" dirty="0"/>
              <a:t>G133</a:t>
            </a:r>
            <a:br>
              <a:rPr lang="en-US" sz="800" dirty="0"/>
            </a:br>
            <a:r>
              <a:rPr lang="en-US" sz="800" dirty="0"/>
              <a:t>B117</a:t>
            </a:r>
            <a:endParaRPr lang="en-US" sz="800" dirty="0">
              <a:gradFill>
                <a:gsLst>
                  <a:gs pos="40075">
                    <a:srgbClr val="FFFFFF"/>
                  </a:gs>
                  <a:gs pos="30000">
                    <a:srgbClr val="FFFFFF"/>
                  </a:gs>
                </a:gsLst>
                <a:lin ang="5400000" scaled="0"/>
              </a:gradFill>
            </a:endParaRPr>
          </a:p>
        </p:txBody>
      </p:sp>
      <p:sp>
        <p:nvSpPr>
          <p:cNvPr id="60" name="Rectangle 59">
            <a:extLst>
              <a:ext uri="{FF2B5EF4-FFF2-40B4-BE49-F238E27FC236}">
                <a16:creationId xmlns:a16="http://schemas.microsoft.com/office/drawing/2014/main" id="{64065423-E530-4937-A28F-7A8EC55DFCF7}"/>
              </a:ext>
            </a:extLst>
          </p:cNvPr>
          <p:cNvSpPr>
            <a:spLocks/>
          </p:cNvSpPr>
          <p:nvPr userDrawn="1"/>
        </p:nvSpPr>
        <p:spPr bwMode="auto">
          <a:xfrm>
            <a:off x="12280392" y="2377440"/>
            <a:ext cx="320040" cy="502920"/>
          </a:xfrm>
          <a:prstGeom prst="rect">
            <a:avLst/>
          </a:prstGeom>
          <a:solidFill>
            <a:srgbClr val="0078D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R0 </a:t>
            </a:r>
            <a:br>
              <a:rPr lang="en-US" sz="800" dirty="0"/>
            </a:br>
            <a:r>
              <a:rPr lang="en-US" sz="800" dirty="0"/>
              <a:t>G120</a:t>
            </a:r>
            <a:br>
              <a:rPr lang="en-US" sz="800" dirty="0"/>
            </a:br>
            <a:r>
              <a:rPr lang="en-US" sz="800" dirty="0"/>
              <a:t>B212</a:t>
            </a:r>
            <a:endParaRPr lang="en-US" sz="800" dirty="0">
              <a:gradFill>
                <a:gsLst>
                  <a:gs pos="40075">
                    <a:srgbClr val="FFFFFF"/>
                  </a:gs>
                  <a:gs pos="30000">
                    <a:srgbClr val="FFFFFF"/>
                  </a:gs>
                </a:gsLst>
                <a:lin ang="5400000" scaled="0"/>
              </a:gradFill>
            </a:endParaRPr>
          </a:p>
        </p:txBody>
      </p:sp>
      <p:sp>
        <p:nvSpPr>
          <p:cNvPr id="61" name="Rectangle 60">
            <a:extLst>
              <a:ext uri="{FF2B5EF4-FFF2-40B4-BE49-F238E27FC236}">
                <a16:creationId xmlns:a16="http://schemas.microsoft.com/office/drawing/2014/main" id="{28B715CE-A131-48EE-AE73-4B32D0737E9F}"/>
              </a:ext>
            </a:extLst>
          </p:cNvPr>
          <p:cNvSpPr>
            <a:spLocks/>
          </p:cNvSpPr>
          <p:nvPr userDrawn="1"/>
        </p:nvSpPr>
        <p:spPr bwMode="auto">
          <a:xfrm>
            <a:off x="12280392" y="2971800"/>
            <a:ext cx="320040" cy="502920"/>
          </a:xfrm>
          <a:prstGeom prst="rect">
            <a:avLst/>
          </a:prstGeom>
          <a:solidFill>
            <a:srgbClr val="8661C5"/>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R134</a:t>
            </a:r>
            <a:br>
              <a:rPr lang="en-US" sz="800" dirty="0"/>
            </a:br>
            <a:r>
              <a:rPr lang="en-US" sz="800" dirty="0"/>
              <a:t>G97</a:t>
            </a:r>
            <a:br>
              <a:rPr lang="en-US" sz="800" dirty="0"/>
            </a:br>
            <a:r>
              <a:rPr lang="en-US" sz="800" dirty="0"/>
              <a:t>B197</a:t>
            </a:r>
            <a:endParaRPr lang="en-US" sz="800" dirty="0">
              <a:gradFill>
                <a:gsLst>
                  <a:gs pos="40075">
                    <a:srgbClr val="FFFFFF"/>
                  </a:gs>
                  <a:gs pos="30000">
                    <a:srgbClr val="FFFFFF"/>
                  </a:gs>
                </a:gsLst>
                <a:lin ang="5400000" scaled="0"/>
              </a:gradFill>
            </a:endParaRPr>
          </a:p>
        </p:txBody>
      </p:sp>
      <p:sp>
        <p:nvSpPr>
          <p:cNvPr id="64" name="Rectangle 63">
            <a:extLst>
              <a:ext uri="{FF2B5EF4-FFF2-40B4-BE49-F238E27FC236}">
                <a16:creationId xmlns:a16="http://schemas.microsoft.com/office/drawing/2014/main" id="{FEAEE8EB-A306-4163-8E87-BF720E94075C}"/>
              </a:ext>
            </a:extLst>
          </p:cNvPr>
          <p:cNvSpPr>
            <a:spLocks/>
          </p:cNvSpPr>
          <p:nvPr userDrawn="1"/>
        </p:nvSpPr>
        <p:spPr bwMode="auto">
          <a:xfrm>
            <a:off x="12599289" y="0"/>
            <a:ext cx="320040" cy="502920"/>
          </a:xfrm>
          <a:prstGeom prst="rect">
            <a:avLst/>
          </a:prstGeom>
          <a:solidFill>
            <a:srgbClr val="6B2929"/>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R107 </a:t>
            </a:r>
            <a:br>
              <a:rPr lang="en-US" sz="800" dirty="0"/>
            </a:br>
            <a:r>
              <a:rPr lang="en-US" sz="800" dirty="0"/>
              <a:t>G41</a:t>
            </a:r>
            <a:br>
              <a:rPr lang="en-US" sz="800" dirty="0"/>
            </a:br>
            <a:r>
              <a:rPr lang="en-US" sz="800" dirty="0"/>
              <a:t>B41</a:t>
            </a:r>
            <a:endParaRPr lang="en-US" sz="800" dirty="0">
              <a:gradFill>
                <a:gsLst>
                  <a:gs pos="40075">
                    <a:srgbClr val="FFFFFF"/>
                  </a:gs>
                  <a:gs pos="30000">
                    <a:srgbClr val="FFFFFF"/>
                  </a:gs>
                </a:gsLst>
                <a:lin ang="5400000" scaled="0"/>
              </a:gradFill>
            </a:endParaRPr>
          </a:p>
        </p:txBody>
      </p:sp>
      <p:sp>
        <p:nvSpPr>
          <p:cNvPr id="65" name="Rectangle 64">
            <a:extLst>
              <a:ext uri="{FF2B5EF4-FFF2-40B4-BE49-F238E27FC236}">
                <a16:creationId xmlns:a16="http://schemas.microsoft.com/office/drawing/2014/main" id="{DD6E446D-CEB2-4D5D-B781-1A2BDFC74795}"/>
              </a:ext>
            </a:extLst>
          </p:cNvPr>
          <p:cNvSpPr>
            <a:spLocks/>
          </p:cNvSpPr>
          <p:nvPr userDrawn="1"/>
        </p:nvSpPr>
        <p:spPr bwMode="auto">
          <a:xfrm>
            <a:off x="12599289" y="594360"/>
            <a:ext cx="320040" cy="502920"/>
          </a:xfrm>
          <a:prstGeom prst="rect">
            <a:avLst/>
          </a:prstGeom>
          <a:solidFill>
            <a:srgbClr val="6A4B16"/>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R106 </a:t>
            </a:r>
            <a:br>
              <a:rPr lang="en-US" sz="800" dirty="0"/>
            </a:br>
            <a:r>
              <a:rPr lang="en-US" sz="800" dirty="0"/>
              <a:t>G75</a:t>
            </a:r>
            <a:br>
              <a:rPr lang="en-US" sz="800" dirty="0"/>
            </a:br>
            <a:r>
              <a:rPr lang="en-US" sz="800" dirty="0"/>
              <a:t>B22</a:t>
            </a:r>
            <a:endParaRPr lang="en-US" sz="800" dirty="0">
              <a:gradFill>
                <a:gsLst>
                  <a:gs pos="40075">
                    <a:srgbClr val="FFFFFF"/>
                  </a:gs>
                  <a:gs pos="30000">
                    <a:srgbClr val="FFFFFF"/>
                  </a:gs>
                </a:gsLst>
                <a:lin ang="5400000" scaled="0"/>
              </a:gradFill>
            </a:endParaRPr>
          </a:p>
        </p:txBody>
      </p:sp>
      <p:sp>
        <p:nvSpPr>
          <p:cNvPr id="66" name="Rectangle 65">
            <a:extLst>
              <a:ext uri="{FF2B5EF4-FFF2-40B4-BE49-F238E27FC236}">
                <a16:creationId xmlns:a16="http://schemas.microsoft.com/office/drawing/2014/main" id="{8E330075-F943-4696-966D-811B9B6A6D9B}"/>
              </a:ext>
            </a:extLst>
          </p:cNvPr>
          <p:cNvSpPr>
            <a:spLocks/>
          </p:cNvSpPr>
          <p:nvPr userDrawn="1"/>
        </p:nvSpPr>
        <p:spPr bwMode="auto">
          <a:xfrm>
            <a:off x="12599289" y="1188720"/>
            <a:ext cx="320040" cy="502920"/>
          </a:xfrm>
          <a:prstGeom prst="rect">
            <a:avLst/>
          </a:prstGeom>
          <a:solidFill>
            <a:srgbClr val="054B16"/>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R5 </a:t>
            </a:r>
            <a:br>
              <a:rPr lang="en-US" sz="800" dirty="0"/>
            </a:br>
            <a:r>
              <a:rPr lang="en-US" sz="800" dirty="0"/>
              <a:t>G75</a:t>
            </a:r>
            <a:br>
              <a:rPr lang="en-US" sz="800" dirty="0"/>
            </a:br>
            <a:r>
              <a:rPr lang="en-US" sz="800" dirty="0"/>
              <a:t>B22</a:t>
            </a:r>
            <a:endParaRPr lang="en-US" sz="800" dirty="0">
              <a:gradFill>
                <a:gsLst>
                  <a:gs pos="40075">
                    <a:srgbClr val="FFFFFF"/>
                  </a:gs>
                  <a:gs pos="30000">
                    <a:srgbClr val="FFFFFF"/>
                  </a:gs>
                </a:gsLst>
                <a:lin ang="5400000" scaled="0"/>
              </a:gradFill>
            </a:endParaRPr>
          </a:p>
        </p:txBody>
      </p:sp>
      <p:sp>
        <p:nvSpPr>
          <p:cNvPr id="67" name="Rectangle 66">
            <a:extLst>
              <a:ext uri="{FF2B5EF4-FFF2-40B4-BE49-F238E27FC236}">
                <a16:creationId xmlns:a16="http://schemas.microsoft.com/office/drawing/2014/main" id="{A066F7BA-A03D-49B1-B6C4-113BE773D431}"/>
              </a:ext>
            </a:extLst>
          </p:cNvPr>
          <p:cNvSpPr>
            <a:spLocks/>
          </p:cNvSpPr>
          <p:nvPr userDrawn="1"/>
        </p:nvSpPr>
        <p:spPr bwMode="auto">
          <a:xfrm>
            <a:off x="12599289" y="1783080"/>
            <a:ext cx="320040" cy="502920"/>
          </a:xfrm>
          <a:prstGeom prst="rect">
            <a:avLst/>
          </a:prstGeom>
          <a:solidFill>
            <a:srgbClr val="274B47"/>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R39 </a:t>
            </a:r>
            <a:br>
              <a:rPr lang="en-US" sz="800" dirty="0"/>
            </a:br>
            <a:r>
              <a:rPr lang="en-US" sz="800" dirty="0"/>
              <a:t>G75</a:t>
            </a:r>
            <a:br>
              <a:rPr lang="en-US" sz="800" dirty="0"/>
            </a:br>
            <a:r>
              <a:rPr lang="en-US" sz="800" dirty="0"/>
              <a:t>B71</a:t>
            </a:r>
            <a:endParaRPr lang="en-US" sz="800" dirty="0">
              <a:gradFill>
                <a:gsLst>
                  <a:gs pos="40075">
                    <a:srgbClr val="FFFFFF"/>
                  </a:gs>
                  <a:gs pos="30000">
                    <a:srgbClr val="FFFFFF"/>
                  </a:gs>
                </a:gsLst>
                <a:lin ang="5400000" scaled="0"/>
              </a:gradFill>
            </a:endParaRPr>
          </a:p>
        </p:txBody>
      </p:sp>
      <p:sp>
        <p:nvSpPr>
          <p:cNvPr id="68" name="Rectangle 67">
            <a:extLst>
              <a:ext uri="{FF2B5EF4-FFF2-40B4-BE49-F238E27FC236}">
                <a16:creationId xmlns:a16="http://schemas.microsoft.com/office/drawing/2014/main" id="{900C721F-6DAA-4529-A9FD-2422D98BE8E7}"/>
              </a:ext>
            </a:extLst>
          </p:cNvPr>
          <p:cNvSpPr>
            <a:spLocks/>
          </p:cNvSpPr>
          <p:nvPr userDrawn="1"/>
        </p:nvSpPr>
        <p:spPr bwMode="auto">
          <a:xfrm>
            <a:off x="12599289" y="2377440"/>
            <a:ext cx="320040" cy="502920"/>
          </a:xfrm>
          <a:prstGeom prst="rect">
            <a:avLst/>
          </a:prstGeom>
          <a:solidFill>
            <a:srgbClr val="243A5E"/>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R36 </a:t>
            </a:r>
            <a:br>
              <a:rPr lang="en-US" sz="800" dirty="0"/>
            </a:br>
            <a:r>
              <a:rPr lang="en-US" sz="800" dirty="0"/>
              <a:t>G58</a:t>
            </a:r>
            <a:br>
              <a:rPr lang="en-US" sz="800" dirty="0"/>
            </a:br>
            <a:r>
              <a:rPr lang="en-US" sz="800" dirty="0"/>
              <a:t>B94</a:t>
            </a:r>
            <a:endParaRPr lang="en-US" sz="800" dirty="0">
              <a:gradFill>
                <a:gsLst>
                  <a:gs pos="40075">
                    <a:srgbClr val="FFFFFF"/>
                  </a:gs>
                  <a:gs pos="30000">
                    <a:srgbClr val="FFFFFF"/>
                  </a:gs>
                </a:gsLst>
                <a:lin ang="5400000" scaled="0"/>
              </a:gradFill>
            </a:endParaRPr>
          </a:p>
        </p:txBody>
      </p:sp>
      <p:sp>
        <p:nvSpPr>
          <p:cNvPr id="69" name="Rectangle 68">
            <a:extLst>
              <a:ext uri="{FF2B5EF4-FFF2-40B4-BE49-F238E27FC236}">
                <a16:creationId xmlns:a16="http://schemas.microsoft.com/office/drawing/2014/main" id="{0D40D3BF-3A53-44CC-9580-DFA2469F4B16}"/>
              </a:ext>
            </a:extLst>
          </p:cNvPr>
          <p:cNvSpPr>
            <a:spLocks/>
          </p:cNvSpPr>
          <p:nvPr userDrawn="1"/>
        </p:nvSpPr>
        <p:spPr bwMode="auto">
          <a:xfrm>
            <a:off x="12599289" y="2971800"/>
            <a:ext cx="320040" cy="502920"/>
          </a:xfrm>
          <a:prstGeom prst="rect">
            <a:avLst/>
          </a:prstGeom>
          <a:solidFill>
            <a:srgbClr val="3B2E58"/>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R59 </a:t>
            </a:r>
            <a:br>
              <a:rPr lang="en-US" sz="800" dirty="0"/>
            </a:br>
            <a:r>
              <a:rPr lang="en-US" sz="800" dirty="0"/>
              <a:t>G46</a:t>
            </a:r>
            <a:br>
              <a:rPr lang="en-US" sz="800" dirty="0"/>
            </a:br>
            <a:r>
              <a:rPr lang="en-US" sz="800" dirty="0"/>
              <a:t>B88</a:t>
            </a:r>
            <a:endParaRPr lang="en-US" sz="800" dirty="0">
              <a:gradFill>
                <a:gsLst>
                  <a:gs pos="40075">
                    <a:srgbClr val="FFFFFF"/>
                  </a:gs>
                  <a:gs pos="30000">
                    <a:srgbClr val="FFFFFF"/>
                  </a:gs>
                </a:gsLst>
                <a:lin ang="5400000" scaled="0"/>
              </a:gradFill>
            </a:endParaRPr>
          </a:p>
        </p:txBody>
      </p:sp>
      <p:sp>
        <p:nvSpPr>
          <p:cNvPr id="70" name="Rectangle 69">
            <a:extLst>
              <a:ext uri="{FF2B5EF4-FFF2-40B4-BE49-F238E27FC236}">
                <a16:creationId xmlns:a16="http://schemas.microsoft.com/office/drawing/2014/main" id="{D8522E30-7334-4DBE-BE3D-C91C43D13BBF}"/>
              </a:ext>
            </a:extLst>
          </p:cNvPr>
          <p:cNvSpPr>
            <a:spLocks/>
          </p:cNvSpPr>
          <p:nvPr userDrawn="1"/>
        </p:nvSpPr>
        <p:spPr bwMode="auto">
          <a:xfrm>
            <a:off x="12919329" y="3566160"/>
            <a:ext cx="320040" cy="502920"/>
          </a:xfrm>
          <a:prstGeom prst="rect">
            <a:avLst/>
          </a:prstGeom>
          <a:solidFill>
            <a:srgbClr val="D2D2D2"/>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R210 </a:t>
            </a:r>
            <a:br>
              <a:rPr lang="en-US" sz="800" dirty="0">
                <a:solidFill>
                  <a:srgbClr val="000000"/>
                </a:solidFill>
              </a:rPr>
            </a:br>
            <a:r>
              <a:rPr lang="en-US" sz="800" dirty="0">
                <a:solidFill>
                  <a:srgbClr val="000000"/>
                </a:solidFill>
              </a:rPr>
              <a:t>G210</a:t>
            </a:r>
            <a:br>
              <a:rPr lang="en-US" sz="800" dirty="0">
                <a:solidFill>
                  <a:srgbClr val="000000"/>
                </a:solidFill>
              </a:rPr>
            </a:br>
            <a:r>
              <a:rPr lang="en-US" sz="800" dirty="0">
                <a:solidFill>
                  <a:srgbClr val="000000"/>
                </a:solidFill>
              </a:rPr>
              <a:t>B210</a:t>
            </a:r>
          </a:p>
        </p:txBody>
      </p:sp>
      <p:sp>
        <p:nvSpPr>
          <p:cNvPr id="55" name="Rectangle 54">
            <a:extLst>
              <a:ext uri="{FF2B5EF4-FFF2-40B4-BE49-F238E27FC236}">
                <a16:creationId xmlns:a16="http://schemas.microsoft.com/office/drawing/2014/main" id="{975D37F3-5E39-4515-949B-D383E05F956D}"/>
              </a:ext>
            </a:extLst>
          </p:cNvPr>
          <p:cNvSpPr>
            <a:spLocks/>
          </p:cNvSpPr>
          <p:nvPr userDrawn="1"/>
        </p:nvSpPr>
        <p:spPr bwMode="auto">
          <a:xfrm>
            <a:off x="12280392" y="4160520"/>
            <a:ext cx="320040" cy="502920"/>
          </a:xfrm>
          <a:prstGeom prst="rect">
            <a:avLst/>
          </a:prstGeom>
          <a:solidFill>
            <a:srgbClr val="737373"/>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R115 </a:t>
            </a:r>
            <a:br>
              <a:rPr lang="en-US" sz="800" dirty="0"/>
            </a:br>
            <a:r>
              <a:rPr lang="en-US" sz="800" dirty="0"/>
              <a:t>G115</a:t>
            </a:r>
            <a:br>
              <a:rPr lang="en-US" sz="800" dirty="0"/>
            </a:br>
            <a:r>
              <a:rPr lang="en-US" sz="800" dirty="0"/>
              <a:t>B115</a:t>
            </a:r>
            <a:endParaRPr lang="en-US" sz="800" dirty="0">
              <a:gradFill>
                <a:gsLst>
                  <a:gs pos="40075">
                    <a:srgbClr val="FFFFFF"/>
                  </a:gs>
                  <a:gs pos="30000">
                    <a:srgbClr val="FFFFFF"/>
                  </a:gs>
                </a:gsLst>
                <a:lin ang="5400000" scaled="0"/>
              </a:gradFill>
            </a:endParaRPr>
          </a:p>
        </p:txBody>
      </p:sp>
      <p:sp>
        <p:nvSpPr>
          <p:cNvPr id="63" name="Rectangle 62">
            <a:extLst>
              <a:ext uri="{FF2B5EF4-FFF2-40B4-BE49-F238E27FC236}">
                <a16:creationId xmlns:a16="http://schemas.microsoft.com/office/drawing/2014/main" id="{4F90A217-B70B-4BF0-B5A4-96C6293D502F}"/>
              </a:ext>
            </a:extLst>
          </p:cNvPr>
          <p:cNvSpPr>
            <a:spLocks/>
          </p:cNvSpPr>
          <p:nvPr userDrawn="1"/>
        </p:nvSpPr>
        <p:spPr bwMode="auto">
          <a:xfrm>
            <a:off x="12600432" y="4160520"/>
            <a:ext cx="320040" cy="502920"/>
          </a:xfrm>
          <a:prstGeom prst="rect">
            <a:avLst/>
          </a:prstGeom>
          <a:solidFill>
            <a:srgbClr val="505050"/>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R80 </a:t>
            </a:r>
            <a:br>
              <a:rPr lang="en-US" sz="800" dirty="0"/>
            </a:br>
            <a:r>
              <a:rPr lang="en-US" sz="800" dirty="0"/>
              <a:t>G80</a:t>
            </a:r>
            <a:br>
              <a:rPr lang="en-US" sz="800" dirty="0"/>
            </a:br>
            <a:r>
              <a:rPr lang="en-US" sz="800" dirty="0"/>
              <a:t>B80</a:t>
            </a:r>
            <a:endParaRPr lang="en-US" sz="800" dirty="0">
              <a:gradFill>
                <a:gsLst>
                  <a:gs pos="40075">
                    <a:srgbClr val="FFFFFF"/>
                  </a:gs>
                  <a:gs pos="30000">
                    <a:srgbClr val="FFFFFF"/>
                  </a:gs>
                </a:gsLst>
                <a:lin ang="5400000" scaled="0"/>
              </a:gradFill>
            </a:endParaRPr>
          </a:p>
        </p:txBody>
      </p:sp>
      <p:sp>
        <p:nvSpPr>
          <p:cNvPr id="71" name="Rectangle 70">
            <a:extLst>
              <a:ext uri="{FF2B5EF4-FFF2-40B4-BE49-F238E27FC236}">
                <a16:creationId xmlns:a16="http://schemas.microsoft.com/office/drawing/2014/main" id="{11D6845D-482F-4281-AE18-C7A915F2C3B3}"/>
              </a:ext>
            </a:extLst>
          </p:cNvPr>
          <p:cNvSpPr>
            <a:spLocks/>
          </p:cNvSpPr>
          <p:nvPr userDrawn="1"/>
        </p:nvSpPr>
        <p:spPr bwMode="auto">
          <a:xfrm>
            <a:off x="12919329" y="4160520"/>
            <a:ext cx="320040" cy="502920"/>
          </a:xfrm>
          <a:prstGeom prst="rect">
            <a:avLst/>
          </a:prstGeom>
          <a:solidFill>
            <a:srgbClr val="2F2F2F"/>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t>R47 </a:t>
            </a:r>
            <a:br>
              <a:rPr lang="en-US" sz="800" dirty="0"/>
            </a:br>
            <a:r>
              <a:rPr lang="en-US" sz="800" dirty="0"/>
              <a:t>G47</a:t>
            </a:r>
            <a:br>
              <a:rPr lang="en-US" sz="800" dirty="0"/>
            </a:br>
            <a:r>
              <a:rPr lang="en-US" sz="800" dirty="0"/>
              <a:t>B47</a:t>
            </a:r>
            <a:endParaRPr lang="en-US" sz="800" dirty="0">
              <a:gradFill>
                <a:gsLst>
                  <a:gs pos="40075">
                    <a:srgbClr val="FFFFFF"/>
                  </a:gs>
                  <a:gs pos="30000">
                    <a:srgbClr val="FFFFFF"/>
                  </a:gs>
                </a:gsLst>
                <a:lin ang="5400000" scaled="0"/>
              </a:gradFill>
            </a:endParaRPr>
          </a:p>
        </p:txBody>
      </p:sp>
      <p:sp>
        <p:nvSpPr>
          <p:cNvPr id="72" name="Rectangle 71">
            <a:extLst>
              <a:ext uri="{FF2B5EF4-FFF2-40B4-BE49-F238E27FC236}">
                <a16:creationId xmlns:a16="http://schemas.microsoft.com/office/drawing/2014/main" id="{0C96B1E2-0A00-4124-94C4-DBA6C29F7075}"/>
              </a:ext>
            </a:extLst>
          </p:cNvPr>
          <p:cNvSpPr>
            <a:spLocks/>
          </p:cNvSpPr>
          <p:nvPr userDrawn="1"/>
        </p:nvSpPr>
        <p:spPr bwMode="auto">
          <a:xfrm>
            <a:off x="12600432" y="4754880"/>
            <a:ext cx="320040" cy="502920"/>
          </a:xfrm>
          <a:prstGeom prst="rect">
            <a:avLst/>
          </a:prstGeom>
          <a:solidFill>
            <a:srgbClr val="000000"/>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chemeClr val="bg1"/>
                </a:solidFill>
              </a:rPr>
              <a:t>R0 </a:t>
            </a:r>
            <a:br>
              <a:rPr lang="en-US" sz="800" dirty="0">
                <a:solidFill>
                  <a:schemeClr val="bg1"/>
                </a:solidFill>
              </a:rPr>
            </a:br>
            <a:r>
              <a:rPr lang="en-US" sz="800" dirty="0">
                <a:solidFill>
                  <a:schemeClr val="bg1"/>
                </a:solidFill>
              </a:rPr>
              <a:t>G0</a:t>
            </a:r>
            <a:br>
              <a:rPr lang="en-US" sz="800" dirty="0">
                <a:solidFill>
                  <a:schemeClr val="bg1"/>
                </a:solidFill>
              </a:rPr>
            </a:br>
            <a:r>
              <a:rPr lang="en-US" sz="800" dirty="0">
                <a:solidFill>
                  <a:schemeClr val="bg1"/>
                </a:solidFill>
              </a:rPr>
              <a:t>B0</a:t>
            </a:r>
          </a:p>
        </p:txBody>
      </p:sp>
      <p:sp>
        <p:nvSpPr>
          <p:cNvPr id="73" name="Rectangle 72">
            <a:extLst>
              <a:ext uri="{FF2B5EF4-FFF2-40B4-BE49-F238E27FC236}">
                <a16:creationId xmlns:a16="http://schemas.microsoft.com/office/drawing/2014/main" id="{D166189E-7340-44F8-867C-D093D533E8AE}"/>
              </a:ext>
            </a:extLst>
          </p:cNvPr>
          <p:cNvSpPr>
            <a:spLocks/>
          </p:cNvSpPr>
          <p:nvPr userDrawn="1"/>
        </p:nvSpPr>
        <p:spPr bwMode="auto">
          <a:xfrm>
            <a:off x="12280392" y="4754880"/>
            <a:ext cx="320040" cy="502920"/>
          </a:xfrm>
          <a:prstGeom prst="rect">
            <a:avLst/>
          </a:prstGeom>
          <a:solidFill>
            <a:srgbClr val="FFFFFF"/>
          </a:solidFill>
          <a:ln w="9525">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45720" tIns="46637" rIns="0" bIns="46637" numCol="1" rtlCol="0" anchor="t" anchorCtr="0" compatLnSpc="1">
            <a:prstTxWarp prst="textNoShape">
              <a:avLst/>
            </a:prstTxWarp>
          </a:bodyPr>
          <a:lstStyle/>
          <a:p>
            <a:pPr defTabSz="932472" fontAlgn="base">
              <a:lnSpc>
                <a:spcPct val="90000"/>
              </a:lnSpc>
              <a:spcBef>
                <a:spcPct val="0"/>
              </a:spcBef>
              <a:spcAft>
                <a:spcPct val="0"/>
              </a:spcAft>
            </a:pPr>
            <a:r>
              <a:rPr lang="en-US" sz="800" dirty="0">
                <a:solidFill>
                  <a:srgbClr val="000000"/>
                </a:solidFill>
              </a:rPr>
              <a:t>R255 </a:t>
            </a:r>
            <a:br>
              <a:rPr lang="en-US" sz="800" dirty="0">
                <a:solidFill>
                  <a:srgbClr val="000000"/>
                </a:solidFill>
              </a:rPr>
            </a:br>
            <a:r>
              <a:rPr lang="en-US" sz="800" dirty="0">
                <a:solidFill>
                  <a:srgbClr val="000000"/>
                </a:solidFill>
              </a:rPr>
              <a:t>G255</a:t>
            </a:r>
            <a:br>
              <a:rPr lang="en-US" sz="800" dirty="0">
                <a:solidFill>
                  <a:srgbClr val="000000"/>
                </a:solidFill>
              </a:rPr>
            </a:br>
            <a:r>
              <a:rPr lang="en-US" sz="800" dirty="0">
                <a:solidFill>
                  <a:srgbClr val="000000"/>
                </a:solidFill>
              </a:rPr>
              <a:t>B255</a:t>
            </a:r>
          </a:p>
        </p:txBody>
      </p:sp>
    </p:spTree>
    <p:custDataLst>
      <p:tags r:id="rId17"/>
    </p:custDataLst>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9709" r:id="rId1"/>
    <p:sldLayoutId id="2147489710" r:id="rId2"/>
    <p:sldLayoutId id="2147488876" r:id="rId3"/>
    <p:sldLayoutId id="2147489713" r:id="rId4"/>
    <p:sldLayoutId id="2147489714" r:id="rId5"/>
    <p:sldLayoutId id="2147489755" r:id="rId6"/>
    <p:sldLayoutId id="2147489739" r:id="rId7"/>
    <p:sldLayoutId id="2147489573" r:id="rId8"/>
    <p:sldLayoutId id="2147489542" r:id="rId9"/>
    <p:sldLayoutId id="2147489711" r:id="rId10"/>
    <p:sldLayoutId id="2147489712" r:id="rId11"/>
    <p:sldLayoutId id="2147489715" r:id="rId12"/>
    <p:sldLayoutId id="2147489752" r:id="rId13"/>
    <p:sldLayoutId id="2147489707" r:id="rId14"/>
    <p:sldLayoutId id="2147489754"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notesSlide" Target="../notesSlides/notesSlide13.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38.svg"/><Relationship Id="rId2" Type="http://schemas.openxmlformats.org/officeDocument/2006/relationships/slideLayout" Target="../slideLayouts/slideLayout13.xml"/><Relationship Id="rId16" Type="http://schemas.openxmlformats.org/officeDocument/2006/relationships/image" Target="../media/image37.png"/><Relationship Id="rId1" Type="http://schemas.openxmlformats.org/officeDocument/2006/relationships/tags" Target="../tags/tag29.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sv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png"/><Relationship Id="rId3" Type="http://schemas.openxmlformats.org/officeDocument/2006/relationships/notesSlide" Target="../notesSlides/notesSlide14.xml"/><Relationship Id="rId7" Type="http://schemas.openxmlformats.org/officeDocument/2006/relationships/image" Target="../media/image43.svg"/><Relationship Id="rId12"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39.png"/><Relationship Id="rId15" Type="http://schemas.openxmlformats.org/officeDocument/2006/relationships/image" Target="../media/image38.svg"/><Relationship Id="rId10"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45.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35.png"/><Relationship Id="rId5"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4.emf"/><Relationship Id="rId2" Type="http://schemas.openxmlformats.org/officeDocument/2006/relationships/slideLayout" Target="../slideLayouts/slideLayout12.xml"/><Relationship Id="rId1" Type="http://schemas.openxmlformats.org/officeDocument/2006/relationships/tags" Target="../tags/tag34.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9.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notesSlide" Target="../notesSlides/notesSlide20.xml"/><Relationship Id="rId7" Type="http://schemas.openxmlformats.org/officeDocument/2006/relationships/image" Target="../media/image64.emf"/><Relationship Id="rId2" Type="http://schemas.openxmlformats.org/officeDocument/2006/relationships/slideLayout" Target="../slideLayouts/slideLayout10.xml"/><Relationship Id="rId1" Type="http://schemas.openxmlformats.org/officeDocument/2006/relationships/tags" Target="../tags/tag3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67.png"/><Relationship Id="rId5" Type="http://schemas.openxmlformats.org/officeDocument/2006/relationships/hyperlink" Target="https://about.ads.microsoft.com/en-us/insights/stories/buildwithferguson" TargetMode="External"/><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0.sv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69.png"/><Relationship Id="rId5" Type="http://schemas.openxmlformats.org/officeDocument/2006/relationships/hyperlink" Target="https://about.ads.microsoft.com/en-us/insights/stories/schuhe24" TargetMode="External"/><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72.png"/><Relationship Id="rId5" Type="http://schemas.openxmlformats.org/officeDocument/2006/relationships/hyperlink" Target="https://about.ads.microsoft.com/en-us/insights/stories/fernsnpetals" TargetMode="External"/><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74.png"/><Relationship Id="rId5" Type="http://schemas.openxmlformats.org/officeDocument/2006/relationships/hyperlink" Target="https://about.ads.microsoft.com/en-us/insights/stories/llbean" TargetMode="External"/><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41.xml"/><Relationship Id="rId4" Type="http://schemas.openxmlformats.org/officeDocument/2006/relationships/hyperlink" Target="https://about.ads.microsoft.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notesSlide" Target="../notesSlides/notesSlide3.xml"/><Relationship Id="rId7" Type="http://schemas.openxmlformats.org/officeDocument/2006/relationships/image" Target="../media/image12.sv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27.png"/><Relationship Id="rId2" Type="http://schemas.microsoft.com/office/2007/relationships/media" Target="../media/media1.mp4"/><Relationship Id="rId1" Type="http://schemas.openxmlformats.org/officeDocument/2006/relationships/tags" Target="../tags/tag23.xml"/><Relationship Id="rId6" Type="http://schemas.microsoft.com/office/2007/relationships/media" Target="../media/media3.mp4"/><Relationship Id="rId11" Type="http://schemas.openxmlformats.org/officeDocument/2006/relationships/image" Target="../media/image26.png"/><Relationship Id="rId5" Type="http://schemas.openxmlformats.org/officeDocument/2006/relationships/video" Target="../media/media2.mp4"/><Relationship Id="rId10" Type="http://schemas.openxmlformats.org/officeDocument/2006/relationships/image" Target="../media/image25.png"/><Relationship Id="rId4" Type="http://schemas.microsoft.com/office/2007/relationships/media" Target="../media/media2.mp4"/><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1FA7AA-B984-3842-8A8A-C1EB3580F2D0}"/>
              </a:ext>
            </a:extLst>
          </p:cNvPr>
          <p:cNvSpPr>
            <a:spLocks noChangeAspect="1"/>
          </p:cNvSpPr>
          <p:nvPr/>
        </p:nvSpPr>
        <p:spPr bwMode="auto">
          <a:xfrm>
            <a:off x="8924806" y="3589033"/>
            <a:ext cx="2971800" cy="2971800"/>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60AA2099-67CB-0B46-8AC7-E7ECD762E0C9}"/>
              </a:ext>
            </a:extLst>
          </p:cNvPr>
          <p:cNvSpPr>
            <a:spLocks noChangeAspect="1"/>
          </p:cNvSpPr>
          <p:nvPr/>
        </p:nvSpPr>
        <p:spPr bwMode="auto">
          <a:xfrm>
            <a:off x="8924806" y="298338"/>
            <a:ext cx="2971800" cy="29718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3902E07B-5ADA-9741-AD26-9D08B3FF1FFB}"/>
              </a:ext>
            </a:extLst>
          </p:cNvPr>
          <p:cNvSpPr>
            <a:spLocks noChangeAspect="1"/>
          </p:cNvSpPr>
          <p:nvPr/>
        </p:nvSpPr>
        <p:spPr bwMode="auto">
          <a:xfrm>
            <a:off x="5639070" y="3589033"/>
            <a:ext cx="2971800" cy="2971800"/>
          </a:xfrm>
          <a:prstGeom prst="rect">
            <a:avLst/>
          </a:prstGeom>
          <a:solidFill>
            <a:srgbClr val="00A4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1D666C54-A1F4-B64D-87F8-475530E37F6F}"/>
              </a:ext>
            </a:extLst>
          </p:cNvPr>
          <p:cNvSpPr>
            <a:spLocks noChangeAspect="1"/>
          </p:cNvSpPr>
          <p:nvPr/>
        </p:nvSpPr>
        <p:spPr bwMode="auto">
          <a:xfrm>
            <a:off x="5639070" y="298338"/>
            <a:ext cx="2971800" cy="2971800"/>
          </a:xfrm>
          <a:prstGeom prst="rect">
            <a:avLst/>
          </a:prstGeom>
          <a:solidFill>
            <a:srgbClr val="F2502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4BB56F-C39D-C647-A7C0-D769310137EC}"/>
              </a:ext>
            </a:extLst>
          </p:cNvPr>
          <p:cNvSpPr>
            <a:spLocks noGrp="1"/>
          </p:cNvSpPr>
          <p:nvPr>
            <p:ph type="title"/>
          </p:nvPr>
        </p:nvSpPr>
        <p:spPr>
          <a:xfrm>
            <a:off x="597788" y="1736646"/>
            <a:ext cx="4167887" cy="2215991"/>
          </a:xfrm>
        </p:spPr>
        <p:txBody>
          <a:bodyPr/>
          <a:lstStyle/>
          <a:p>
            <a:r>
              <a:rPr lang="en-US" sz="4800" dirty="0">
                <a:solidFill>
                  <a:schemeClr val="tx1"/>
                </a:solidFill>
              </a:rPr>
              <a:t>Great relationships start here</a:t>
            </a:r>
          </a:p>
        </p:txBody>
      </p:sp>
      <p:sp>
        <p:nvSpPr>
          <p:cNvPr id="3" name="Text Placeholder 2">
            <a:extLst>
              <a:ext uri="{FF2B5EF4-FFF2-40B4-BE49-F238E27FC236}">
                <a16:creationId xmlns:a16="http://schemas.microsoft.com/office/drawing/2014/main" id="{AEA7A0BA-DA03-9D4B-89D1-6590CAB77BA2}"/>
              </a:ext>
            </a:extLst>
          </p:cNvPr>
          <p:cNvSpPr>
            <a:spLocks noGrp="1"/>
          </p:cNvSpPr>
          <p:nvPr>
            <p:ph type="body" sz="quarter" idx="12"/>
          </p:nvPr>
        </p:nvSpPr>
        <p:spPr>
          <a:xfrm>
            <a:off x="591567" y="4381500"/>
            <a:ext cx="4164583" cy="400110"/>
          </a:xfrm>
        </p:spPr>
        <p:txBody>
          <a:bodyPr>
            <a:spAutoFit/>
          </a:bodyPr>
          <a:lstStyle/>
          <a:p>
            <a:r>
              <a:rPr lang="en-US" dirty="0">
                <a:solidFill>
                  <a:srgbClr val="737373"/>
                </a:solidFill>
              </a:rPr>
              <a:t>Microsoft Advertising</a:t>
            </a:r>
          </a:p>
        </p:txBody>
      </p:sp>
      <p:pic>
        <p:nvPicPr>
          <p:cNvPr id="8" name="Picture 7">
            <a:extLst>
              <a:ext uri="{FF2B5EF4-FFF2-40B4-BE49-F238E27FC236}">
                <a16:creationId xmlns:a16="http://schemas.microsoft.com/office/drawing/2014/main" id="{0061C75D-FC86-4469-A694-C9FCB92B4704}"/>
              </a:ext>
            </a:extLst>
          </p:cNvPr>
          <p:cNvPicPr>
            <a:picLocks noChangeAspect="1"/>
          </p:cNvPicPr>
          <p:nvPr/>
        </p:nvPicPr>
        <p:blipFill>
          <a:blip r:embed="rId4">
            <a:alphaModFix amt="50000"/>
          </a:blip>
          <a:srcRect/>
          <a:stretch/>
        </p:blipFill>
        <p:spPr>
          <a:xfrm>
            <a:off x="5639070" y="298338"/>
            <a:ext cx="2971800" cy="2971800"/>
          </a:xfrm>
          <a:prstGeom prst="rect">
            <a:avLst/>
          </a:prstGeom>
        </p:spPr>
      </p:pic>
      <p:pic>
        <p:nvPicPr>
          <p:cNvPr id="10" name="Picture 9">
            <a:extLst>
              <a:ext uri="{FF2B5EF4-FFF2-40B4-BE49-F238E27FC236}">
                <a16:creationId xmlns:a16="http://schemas.microsoft.com/office/drawing/2014/main" id="{F9B95B30-066D-4A4A-BE56-66CB4681754E}"/>
              </a:ext>
            </a:extLst>
          </p:cNvPr>
          <p:cNvPicPr>
            <a:picLocks noChangeAspect="1"/>
          </p:cNvPicPr>
          <p:nvPr/>
        </p:nvPicPr>
        <p:blipFill>
          <a:blip r:embed="rId5">
            <a:alphaModFix amt="50000"/>
          </a:blip>
          <a:srcRect/>
          <a:stretch/>
        </p:blipFill>
        <p:spPr>
          <a:xfrm>
            <a:off x="5639070" y="3589033"/>
            <a:ext cx="2971800" cy="2971800"/>
          </a:xfrm>
          <a:prstGeom prst="rect">
            <a:avLst/>
          </a:prstGeom>
        </p:spPr>
      </p:pic>
      <p:pic>
        <p:nvPicPr>
          <p:cNvPr id="43" name="Picture 42">
            <a:extLst>
              <a:ext uri="{FF2B5EF4-FFF2-40B4-BE49-F238E27FC236}">
                <a16:creationId xmlns:a16="http://schemas.microsoft.com/office/drawing/2014/main" id="{1DCD5CE3-5DF3-4519-A412-A89FCD802E0D}"/>
              </a:ext>
            </a:extLst>
          </p:cNvPr>
          <p:cNvPicPr>
            <a:picLocks noChangeAspect="1"/>
          </p:cNvPicPr>
          <p:nvPr/>
        </p:nvPicPr>
        <p:blipFill>
          <a:blip r:embed="rId6">
            <a:alphaModFix amt="50000"/>
          </a:blip>
          <a:srcRect/>
          <a:stretch/>
        </p:blipFill>
        <p:spPr>
          <a:xfrm>
            <a:off x="8924806" y="3589033"/>
            <a:ext cx="2971800" cy="2971800"/>
          </a:xfrm>
          <a:prstGeom prst="rect">
            <a:avLst/>
          </a:prstGeom>
        </p:spPr>
      </p:pic>
      <p:pic>
        <p:nvPicPr>
          <p:cNvPr id="45" name="Picture 44">
            <a:extLst>
              <a:ext uri="{FF2B5EF4-FFF2-40B4-BE49-F238E27FC236}">
                <a16:creationId xmlns:a16="http://schemas.microsoft.com/office/drawing/2014/main" id="{253ABB3A-7140-4A84-AAA6-E2AB7C6E9C6F}"/>
              </a:ext>
            </a:extLst>
          </p:cNvPr>
          <p:cNvPicPr>
            <a:picLocks noChangeAspect="1"/>
          </p:cNvPicPr>
          <p:nvPr/>
        </p:nvPicPr>
        <p:blipFill>
          <a:blip r:embed="rId7">
            <a:alphaModFix amt="50000"/>
          </a:blip>
          <a:srcRect/>
          <a:stretch/>
        </p:blipFill>
        <p:spPr>
          <a:xfrm>
            <a:off x="8924806" y="298338"/>
            <a:ext cx="2971800" cy="2971800"/>
          </a:xfrm>
          <a:prstGeom prst="rect">
            <a:avLst/>
          </a:prstGeom>
        </p:spPr>
      </p:pic>
    </p:spTree>
    <p:custDataLst>
      <p:tags r:id="rId1"/>
    </p:custDataLst>
    <p:extLst>
      <p:ext uri="{BB962C8B-B14F-4D97-AF65-F5344CB8AC3E}">
        <p14:creationId xmlns:p14="http://schemas.microsoft.com/office/powerpoint/2010/main" val="6779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30" name="!!ProductAdsShopping">
            <a:extLst>
              <a:ext uri="{FF2B5EF4-FFF2-40B4-BE49-F238E27FC236}">
                <a16:creationId xmlns:a16="http://schemas.microsoft.com/office/drawing/2014/main" id="{11ED9A15-7F5F-4776-8747-2E7C1A5665D4}"/>
              </a:ext>
            </a:extLst>
          </p:cNvPr>
          <p:cNvGrpSpPr/>
          <p:nvPr/>
        </p:nvGrpSpPr>
        <p:grpSpPr>
          <a:xfrm>
            <a:off x="0" y="0"/>
            <a:ext cx="7487016" cy="6858000"/>
            <a:chOff x="0" y="0"/>
            <a:chExt cx="7487016" cy="6858000"/>
          </a:xfrm>
        </p:grpSpPr>
        <p:sp>
          <p:nvSpPr>
            <p:cNvPr id="31" name="Rectangle 30">
              <a:extLst>
                <a:ext uri="{FF2B5EF4-FFF2-40B4-BE49-F238E27FC236}">
                  <a16:creationId xmlns:a16="http://schemas.microsoft.com/office/drawing/2014/main" id="{54AB7A0E-B011-401B-983F-8EA992D44039}"/>
                </a:ext>
              </a:extLst>
            </p:cNvPr>
            <p:cNvSpPr/>
            <p:nvPr/>
          </p:nvSpPr>
          <p:spPr bwMode="auto">
            <a:xfrm>
              <a:off x="0" y="0"/>
              <a:ext cx="7487016"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2" name="Picture 31">
              <a:extLst>
                <a:ext uri="{FF2B5EF4-FFF2-40B4-BE49-F238E27FC236}">
                  <a16:creationId xmlns:a16="http://schemas.microsoft.com/office/drawing/2014/main" id="{4A3A6489-AF4E-43E1-A710-2B1C957CA306}"/>
                </a:ext>
              </a:extLst>
            </p:cNvPr>
            <p:cNvPicPr>
              <a:picLocks noChangeAspect="1"/>
            </p:cNvPicPr>
            <p:nvPr/>
          </p:nvPicPr>
          <p:blipFill>
            <a:blip r:embed="rId4"/>
            <a:srcRect t="357" b="357"/>
            <a:stretch/>
          </p:blipFill>
          <p:spPr>
            <a:xfrm>
              <a:off x="2526516" y="585788"/>
              <a:ext cx="4343319" cy="5794293"/>
            </a:xfrm>
            <a:prstGeom prst="rect">
              <a:avLst/>
            </a:prstGeom>
            <a:ln w="12700">
              <a:solidFill>
                <a:srgbClr val="D2D2D2"/>
              </a:solidFill>
            </a:ln>
            <a:effectLst>
              <a:outerShdw dist="63500" dir="2700000" algn="tl" rotWithShape="0">
                <a:srgbClr val="D2D2D2"/>
              </a:outerShdw>
            </a:effectLst>
          </p:spPr>
        </p:pic>
        <p:sp>
          <p:nvSpPr>
            <p:cNvPr id="33" name="TextBox 32">
              <a:extLst>
                <a:ext uri="{FF2B5EF4-FFF2-40B4-BE49-F238E27FC236}">
                  <a16:creationId xmlns:a16="http://schemas.microsoft.com/office/drawing/2014/main" id="{31E9AC44-1B18-4A98-A878-0BF67A0B439E}"/>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Shopping Tab</a:t>
              </a:r>
            </a:p>
          </p:txBody>
        </p:sp>
      </p:grpSp>
      <p:grpSp>
        <p:nvGrpSpPr>
          <p:cNvPr id="7" name="!!ProductAdsImages">
            <a:extLst>
              <a:ext uri="{FF2B5EF4-FFF2-40B4-BE49-F238E27FC236}">
                <a16:creationId xmlns:a16="http://schemas.microsoft.com/office/drawing/2014/main" id="{0ADAFDEF-9056-4F1E-8449-2C347E19C8DB}"/>
              </a:ext>
            </a:extLst>
          </p:cNvPr>
          <p:cNvGrpSpPr/>
          <p:nvPr/>
        </p:nvGrpSpPr>
        <p:grpSpPr>
          <a:xfrm>
            <a:off x="2338468" y="0"/>
            <a:ext cx="7487016" cy="6858000"/>
            <a:chOff x="2338468" y="0"/>
            <a:chExt cx="7487016" cy="6858000"/>
          </a:xfrm>
        </p:grpSpPr>
        <p:sp>
          <p:nvSpPr>
            <p:cNvPr id="8" name="Rectangle 7">
              <a:extLst>
                <a:ext uri="{FF2B5EF4-FFF2-40B4-BE49-F238E27FC236}">
                  <a16:creationId xmlns:a16="http://schemas.microsoft.com/office/drawing/2014/main" id="{58BD07BF-8D1C-46B7-BAF6-5F98F837A92D}"/>
                </a:ext>
              </a:extLst>
            </p:cNvPr>
            <p:cNvSpPr/>
            <p:nvPr/>
          </p:nvSpPr>
          <p:spPr bwMode="auto">
            <a:xfrm>
              <a:off x="2338468" y="0"/>
              <a:ext cx="7487016"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7B80FCD-E4D5-42E7-B2B5-FA3FAED6B260}"/>
                </a:ext>
              </a:extLst>
            </p:cNvPr>
            <p:cNvSpPr txBox="1"/>
            <p:nvPr/>
          </p:nvSpPr>
          <p:spPr>
            <a:xfrm>
              <a:off x="2534558" y="3344273"/>
              <a:ext cx="204054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t>
              </a:r>
              <a:r>
                <a:rPr lang="en-US" sz="1800" dirty="0">
                  <a:solidFill>
                    <a:srgbClr val="FFFFFF"/>
                  </a:solidFill>
                  <a:latin typeface="Segoe UI Semibold"/>
                  <a:ea typeface="Segoe UI Black" panose="020B0A02040204020203" pitchFamily="34" charset="0"/>
                  <a:cs typeface="Segoe UI Semibold" panose="020B0702040204020203" pitchFamily="34" charset="0"/>
                </a:rPr>
                <a:t>A</a:t>
              </a: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ds on Images Tab</a:t>
              </a:r>
            </a:p>
          </p:txBody>
        </p:sp>
        <p:pic>
          <p:nvPicPr>
            <p:cNvPr id="3" name="Picture 2">
              <a:extLst>
                <a:ext uri="{FF2B5EF4-FFF2-40B4-BE49-F238E27FC236}">
                  <a16:creationId xmlns:a16="http://schemas.microsoft.com/office/drawing/2014/main" id="{53ACDAF8-3704-482D-ABC2-AB4A214CA9AC}"/>
                </a:ext>
              </a:extLst>
            </p:cNvPr>
            <p:cNvPicPr>
              <a:picLocks noChangeAspect="1"/>
            </p:cNvPicPr>
            <p:nvPr/>
          </p:nvPicPr>
          <p:blipFill>
            <a:blip r:embed="rId5"/>
            <a:srcRect t="83" b="83"/>
            <a:stretch/>
          </p:blipFill>
          <p:spPr>
            <a:xfrm>
              <a:off x="4828033" y="973649"/>
              <a:ext cx="4409939" cy="4910703"/>
            </a:xfrm>
            <a:prstGeom prst="rect">
              <a:avLst/>
            </a:prstGeom>
            <a:ln w="12700">
              <a:solidFill>
                <a:srgbClr val="D2D2D2"/>
              </a:solidFill>
            </a:ln>
            <a:effectLst>
              <a:outerShdw dist="63500" dir="2700000" algn="tl" rotWithShape="0">
                <a:srgbClr val="D2D2D2"/>
              </a:outerShdw>
            </a:effectLst>
          </p:spPr>
        </p:pic>
      </p:grpSp>
      <p:grpSp>
        <p:nvGrpSpPr>
          <p:cNvPr id="39" name="!!LocalInventoryAds">
            <a:extLst>
              <a:ext uri="{FF2B5EF4-FFF2-40B4-BE49-F238E27FC236}">
                <a16:creationId xmlns:a16="http://schemas.microsoft.com/office/drawing/2014/main" id="{1CAA6C41-9476-494D-95EC-93885504AC2E}"/>
              </a:ext>
            </a:extLst>
          </p:cNvPr>
          <p:cNvGrpSpPr/>
          <p:nvPr/>
        </p:nvGrpSpPr>
        <p:grpSpPr>
          <a:xfrm>
            <a:off x="9829800" y="0"/>
            <a:ext cx="7487016" cy="6858000"/>
            <a:chOff x="4704984" y="0"/>
            <a:chExt cx="7487016" cy="6858000"/>
          </a:xfrm>
        </p:grpSpPr>
        <p:sp>
          <p:nvSpPr>
            <p:cNvPr id="40" name="Rectangle 39">
              <a:extLst>
                <a:ext uri="{FF2B5EF4-FFF2-40B4-BE49-F238E27FC236}">
                  <a16:creationId xmlns:a16="http://schemas.microsoft.com/office/drawing/2014/main" id="{65831DAF-43BC-4388-BFA5-E0CBC3610865}"/>
                </a:ext>
              </a:extLst>
            </p:cNvPr>
            <p:cNvSpPr/>
            <p:nvPr/>
          </p:nvSpPr>
          <p:spPr bwMode="auto">
            <a:xfrm>
              <a:off x="4704984" y="0"/>
              <a:ext cx="7487016"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1" name="TextBox 40">
              <a:extLst>
                <a:ext uri="{FF2B5EF4-FFF2-40B4-BE49-F238E27FC236}">
                  <a16:creationId xmlns:a16="http://schemas.microsoft.com/office/drawing/2014/main" id="{A6D0DB08-2C88-4BC9-8268-9E598E985187}"/>
                </a:ext>
              </a:extLst>
            </p:cNvPr>
            <p:cNvSpPr txBox="1"/>
            <p:nvPr/>
          </p:nvSpPr>
          <p:spPr>
            <a:xfrm>
              <a:off x="4888182" y="3344273"/>
              <a:ext cx="2053436"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Local </a:t>
              </a:r>
              <a:b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Inventory Ads</a:t>
              </a:r>
            </a:p>
          </p:txBody>
        </p:sp>
        <p:sp>
          <p:nvSpPr>
            <p:cNvPr id="42" name="TextBox 41">
              <a:extLst>
                <a:ext uri="{FF2B5EF4-FFF2-40B4-BE49-F238E27FC236}">
                  <a16:creationId xmlns:a16="http://schemas.microsoft.com/office/drawing/2014/main" id="{62742D34-9CF6-47D1-93F4-487DB2F1ABB4}"/>
                </a:ext>
              </a:extLst>
            </p:cNvPr>
            <p:cNvSpPr txBox="1"/>
            <p:nvPr/>
          </p:nvSpPr>
          <p:spPr>
            <a:xfrm>
              <a:off x="7071499" y="585788"/>
              <a:ext cx="4532989" cy="738664"/>
            </a:xfrm>
            <a:prstGeom prst="rect">
              <a:avLst/>
            </a:prstGeom>
            <a:noFill/>
          </p:spPr>
          <p:txBody>
            <a:bodyPr wrap="square" lIns="182854" tIns="0" rIns="182854" bIns="0"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dirty="0">
                  <a:ln>
                    <a:noFill/>
                  </a:ln>
                  <a:effectLst/>
                  <a:uLnTx/>
                  <a:uFillTx/>
                  <a:latin typeface="Segoe UI"/>
                  <a:ea typeface="+mn-ea"/>
                  <a:cs typeface="Segoe UI" panose="020B0502040204020203" pitchFamily="34" charset="0"/>
                </a:rPr>
                <a:t>Bridge the gap between your online and in-store experience</a:t>
              </a:r>
            </a:p>
          </p:txBody>
        </p:sp>
        <p:sp>
          <p:nvSpPr>
            <p:cNvPr id="43" name="TextBox 42">
              <a:extLst>
                <a:ext uri="{FF2B5EF4-FFF2-40B4-BE49-F238E27FC236}">
                  <a16:creationId xmlns:a16="http://schemas.microsoft.com/office/drawing/2014/main" id="{5DEC01D5-6B86-4B8C-9ECD-D8D0C39A4BB5}"/>
                </a:ext>
              </a:extLst>
            </p:cNvPr>
            <p:cNvSpPr txBox="1"/>
            <p:nvPr/>
          </p:nvSpPr>
          <p:spPr>
            <a:xfrm>
              <a:off x="7071499" y="3842150"/>
              <a:ext cx="4537889" cy="308653"/>
            </a:xfrm>
            <a:prstGeom prst="rect">
              <a:avLst/>
            </a:prstGeom>
            <a:noFill/>
          </p:spPr>
          <p:txBody>
            <a:bodyPr wrap="square" lIns="182854" tIns="0" rIns="182854" bIns="0" rtlCol="0" anchor="t">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Black" panose="020B0A02040204020203" pitchFamily="34" charset="0"/>
                  <a:cs typeface="Segoe UI Semibold" panose="020B0702040204020203" pitchFamily="34" charset="0"/>
                </a:rPr>
                <a:t>Curbside Pickup </a:t>
              </a:r>
              <a:r>
                <a:rPr lang="en-US" sz="1800" dirty="0">
                  <a:solidFill>
                    <a:srgbClr val="000000"/>
                  </a:solidFill>
                  <a:latin typeface="Segoe UI"/>
                  <a:ea typeface="Segoe UI Black" panose="020B0A02040204020203" pitchFamily="34" charset="0"/>
                  <a:cs typeface="Segoe UI Semibold" panose="020B0702040204020203" pitchFamily="34" charset="0"/>
                </a:rPr>
                <a:t>Badge</a:t>
              </a:r>
              <a:endParaRPr kumimoji="0" lang="en-US" sz="1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44" name="Picture 43">
              <a:extLst>
                <a:ext uri="{FF2B5EF4-FFF2-40B4-BE49-F238E27FC236}">
                  <a16:creationId xmlns:a16="http://schemas.microsoft.com/office/drawing/2014/main" id="{471A14AA-8023-411B-A35F-5DD72B5BFD73}"/>
                </a:ext>
              </a:extLst>
            </p:cNvPr>
            <p:cNvPicPr>
              <a:picLocks noChangeAspect="1"/>
            </p:cNvPicPr>
            <p:nvPr/>
          </p:nvPicPr>
          <p:blipFill>
            <a:blip r:embed="rId6"/>
            <a:srcRect/>
            <a:stretch/>
          </p:blipFill>
          <p:spPr>
            <a:xfrm>
              <a:off x="7266088" y="1566009"/>
              <a:ext cx="4337547" cy="1920597"/>
            </a:xfrm>
            <a:prstGeom prst="rect">
              <a:avLst/>
            </a:prstGeom>
            <a:ln w="12700">
              <a:solidFill>
                <a:srgbClr val="D2D2D2"/>
              </a:solidFill>
            </a:ln>
            <a:effectLst>
              <a:outerShdw dist="63500" dir="2700000" algn="tl" rotWithShape="0">
                <a:srgbClr val="D2D2D2"/>
              </a:outerShdw>
            </a:effectLst>
          </p:spPr>
        </p:pic>
        <p:grpSp>
          <p:nvGrpSpPr>
            <p:cNvPr id="45" name="Group 44">
              <a:extLst>
                <a:ext uri="{FF2B5EF4-FFF2-40B4-BE49-F238E27FC236}">
                  <a16:creationId xmlns:a16="http://schemas.microsoft.com/office/drawing/2014/main" id="{1866B346-3177-46B3-A37C-697C84B6425C}"/>
                </a:ext>
              </a:extLst>
            </p:cNvPr>
            <p:cNvGrpSpPr>
              <a:grpSpLocks noChangeAspect="1"/>
            </p:cNvGrpSpPr>
            <p:nvPr/>
          </p:nvGrpSpPr>
          <p:grpSpPr>
            <a:xfrm>
              <a:off x="7265304" y="4242816"/>
              <a:ext cx="4334257" cy="2155768"/>
              <a:chOff x="5984568" y="1813170"/>
              <a:chExt cx="6045308" cy="3091677"/>
            </a:xfrm>
          </p:grpSpPr>
          <p:pic>
            <p:nvPicPr>
              <p:cNvPr id="46" name="Picture 45">
                <a:extLst>
                  <a:ext uri="{FF2B5EF4-FFF2-40B4-BE49-F238E27FC236}">
                    <a16:creationId xmlns:a16="http://schemas.microsoft.com/office/drawing/2014/main" id="{9E98034E-C6BA-4315-879C-C83D389F081E}"/>
                  </a:ext>
                </a:extLst>
              </p:cNvPr>
              <p:cNvPicPr>
                <a:picLocks noChangeAspect="1"/>
              </p:cNvPicPr>
              <p:nvPr/>
            </p:nvPicPr>
            <p:blipFill>
              <a:blip r:embed="rId7"/>
              <a:srcRect/>
              <a:stretch/>
            </p:blipFill>
            <p:spPr>
              <a:xfrm>
                <a:off x="5984568" y="1813170"/>
                <a:ext cx="6045308" cy="3091677"/>
              </a:xfrm>
              <a:prstGeom prst="rect">
                <a:avLst/>
              </a:prstGeom>
              <a:ln w="12700">
                <a:solidFill>
                  <a:srgbClr val="D2D2D2"/>
                </a:solidFill>
              </a:ln>
              <a:effectLst>
                <a:outerShdw dist="63500" dir="2700000" algn="tl" rotWithShape="0">
                  <a:srgbClr val="D2D2D2"/>
                </a:outerShdw>
              </a:effectLst>
            </p:spPr>
          </p:pic>
          <p:sp>
            <p:nvSpPr>
              <p:cNvPr id="47" name="TextBox 46">
                <a:extLst>
                  <a:ext uri="{FF2B5EF4-FFF2-40B4-BE49-F238E27FC236}">
                    <a16:creationId xmlns:a16="http://schemas.microsoft.com/office/drawing/2014/main" id="{47A9E073-382B-45BE-944F-903F6BF79D38}"/>
                  </a:ext>
                </a:extLst>
              </p:cNvPr>
              <p:cNvSpPr txBox="1"/>
              <p:nvPr/>
            </p:nvSpPr>
            <p:spPr>
              <a:xfrm>
                <a:off x="6150369" y="2022991"/>
                <a:ext cx="1211612" cy="314731"/>
              </a:xfrm>
              <a:prstGeom prst="rect">
                <a:avLst/>
              </a:prstGeom>
              <a:noFill/>
              <a:ln w="38100">
                <a:solidFill>
                  <a:schemeClr val="accent2">
                    <a:lumMod val="75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48" name="TextBox 47">
                <a:extLst>
                  <a:ext uri="{FF2B5EF4-FFF2-40B4-BE49-F238E27FC236}">
                    <a16:creationId xmlns:a16="http://schemas.microsoft.com/office/drawing/2014/main" id="{147EA78D-B655-4D4C-874B-B39536274776}"/>
                  </a:ext>
                </a:extLst>
              </p:cNvPr>
              <p:cNvSpPr txBox="1"/>
              <p:nvPr/>
            </p:nvSpPr>
            <p:spPr>
              <a:xfrm>
                <a:off x="9058238" y="2022991"/>
                <a:ext cx="1211612" cy="314731"/>
              </a:xfrm>
              <a:prstGeom prst="rect">
                <a:avLst/>
              </a:prstGeom>
              <a:noFill/>
              <a:ln w="38100">
                <a:solidFill>
                  <a:schemeClr val="accent2">
                    <a:lumMod val="75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grpSp>
      </p:grpSp>
    </p:spTree>
    <p:custDataLst>
      <p:tags r:id="rId1"/>
    </p:custDataLst>
    <p:extLst>
      <p:ext uri="{BB962C8B-B14F-4D97-AF65-F5344CB8AC3E}">
        <p14:creationId xmlns:p14="http://schemas.microsoft.com/office/powerpoint/2010/main" val="6697970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36" name="!!ProductAdsShopping">
            <a:extLst>
              <a:ext uri="{FF2B5EF4-FFF2-40B4-BE49-F238E27FC236}">
                <a16:creationId xmlns:a16="http://schemas.microsoft.com/office/drawing/2014/main" id="{3066A6C2-6701-44E2-849A-7197A1A6D641}"/>
              </a:ext>
            </a:extLst>
          </p:cNvPr>
          <p:cNvGrpSpPr/>
          <p:nvPr/>
        </p:nvGrpSpPr>
        <p:grpSpPr>
          <a:xfrm>
            <a:off x="0" y="0"/>
            <a:ext cx="7487016" cy="6858000"/>
            <a:chOff x="0" y="0"/>
            <a:chExt cx="7487016" cy="6858000"/>
          </a:xfrm>
        </p:grpSpPr>
        <p:sp>
          <p:nvSpPr>
            <p:cNvPr id="39" name="Rectangle 38">
              <a:extLst>
                <a:ext uri="{FF2B5EF4-FFF2-40B4-BE49-F238E27FC236}">
                  <a16:creationId xmlns:a16="http://schemas.microsoft.com/office/drawing/2014/main" id="{5EC3259A-F7BD-4543-BBC8-9F375D33A359}"/>
                </a:ext>
              </a:extLst>
            </p:cNvPr>
            <p:cNvSpPr/>
            <p:nvPr/>
          </p:nvSpPr>
          <p:spPr bwMode="auto">
            <a:xfrm>
              <a:off x="0" y="0"/>
              <a:ext cx="7487016"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0" name="Picture 39">
              <a:extLst>
                <a:ext uri="{FF2B5EF4-FFF2-40B4-BE49-F238E27FC236}">
                  <a16:creationId xmlns:a16="http://schemas.microsoft.com/office/drawing/2014/main" id="{4EA9ABD1-47FE-4820-B9D0-BAAF6EE15133}"/>
                </a:ext>
              </a:extLst>
            </p:cNvPr>
            <p:cNvPicPr>
              <a:picLocks noChangeAspect="1"/>
            </p:cNvPicPr>
            <p:nvPr/>
          </p:nvPicPr>
          <p:blipFill>
            <a:blip r:embed="rId4"/>
            <a:srcRect t="357" b="357"/>
            <a:stretch/>
          </p:blipFill>
          <p:spPr>
            <a:xfrm>
              <a:off x="2526516" y="585788"/>
              <a:ext cx="4343319" cy="5794293"/>
            </a:xfrm>
            <a:prstGeom prst="rect">
              <a:avLst/>
            </a:prstGeom>
            <a:ln w="12700">
              <a:solidFill>
                <a:srgbClr val="D2D2D2"/>
              </a:solidFill>
            </a:ln>
            <a:effectLst>
              <a:outerShdw dist="63500" dir="2700000" algn="tl" rotWithShape="0">
                <a:srgbClr val="D2D2D2"/>
              </a:outerShdw>
            </a:effectLst>
          </p:spPr>
        </p:pic>
        <p:sp>
          <p:nvSpPr>
            <p:cNvPr id="41" name="TextBox 40">
              <a:extLst>
                <a:ext uri="{FF2B5EF4-FFF2-40B4-BE49-F238E27FC236}">
                  <a16:creationId xmlns:a16="http://schemas.microsoft.com/office/drawing/2014/main" id="{E86D5317-183F-4385-BAFE-00A92349FE39}"/>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Shopping Tab</a:t>
              </a:r>
            </a:p>
          </p:txBody>
        </p:sp>
      </p:grpSp>
      <p:grpSp>
        <p:nvGrpSpPr>
          <p:cNvPr id="42" name="!!ProductAdsImages">
            <a:extLst>
              <a:ext uri="{FF2B5EF4-FFF2-40B4-BE49-F238E27FC236}">
                <a16:creationId xmlns:a16="http://schemas.microsoft.com/office/drawing/2014/main" id="{5FD9F430-8EE2-43DC-B47F-28550792FC98}"/>
              </a:ext>
            </a:extLst>
          </p:cNvPr>
          <p:cNvGrpSpPr/>
          <p:nvPr/>
        </p:nvGrpSpPr>
        <p:grpSpPr>
          <a:xfrm>
            <a:off x="2338468" y="0"/>
            <a:ext cx="7487016" cy="6858000"/>
            <a:chOff x="2338468" y="0"/>
            <a:chExt cx="7487016" cy="6858000"/>
          </a:xfrm>
        </p:grpSpPr>
        <p:sp>
          <p:nvSpPr>
            <p:cNvPr id="43" name="Rectangle 42">
              <a:extLst>
                <a:ext uri="{FF2B5EF4-FFF2-40B4-BE49-F238E27FC236}">
                  <a16:creationId xmlns:a16="http://schemas.microsoft.com/office/drawing/2014/main" id="{B9F96E9D-C851-465D-8CF2-4FF19C4B0393}"/>
                </a:ext>
              </a:extLst>
            </p:cNvPr>
            <p:cNvSpPr/>
            <p:nvPr/>
          </p:nvSpPr>
          <p:spPr bwMode="auto">
            <a:xfrm>
              <a:off x="2338468" y="0"/>
              <a:ext cx="7487016"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TextBox 43">
              <a:extLst>
                <a:ext uri="{FF2B5EF4-FFF2-40B4-BE49-F238E27FC236}">
                  <a16:creationId xmlns:a16="http://schemas.microsoft.com/office/drawing/2014/main" id="{73BEDEDC-375B-4434-A6FC-6175D1D180EC}"/>
                </a:ext>
              </a:extLst>
            </p:cNvPr>
            <p:cNvSpPr txBox="1"/>
            <p:nvPr/>
          </p:nvSpPr>
          <p:spPr>
            <a:xfrm>
              <a:off x="2534558" y="3344273"/>
              <a:ext cx="204054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Images Tab</a:t>
              </a:r>
            </a:p>
          </p:txBody>
        </p:sp>
        <p:pic>
          <p:nvPicPr>
            <p:cNvPr id="45" name="Picture 44">
              <a:extLst>
                <a:ext uri="{FF2B5EF4-FFF2-40B4-BE49-F238E27FC236}">
                  <a16:creationId xmlns:a16="http://schemas.microsoft.com/office/drawing/2014/main" id="{B4757BEC-794E-4704-A7B2-6C52303FB6CF}"/>
                </a:ext>
              </a:extLst>
            </p:cNvPr>
            <p:cNvPicPr>
              <a:picLocks noChangeAspect="1"/>
            </p:cNvPicPr>
            <p:nvPr/>
          </p:nvPicPr>
          <p:blipFill>
            <a:blip r:embed="rId5"/>
            <a:srcRect t="83" b="83"/>
            <a:stretch/>
          </p:blipFill>
          <p:spPr>
            <a:xfrm>
              <a:off x="4828033" y="973649"/>
              <a:ext cx="4409939" cy="4910703"/>
            </a:xfrm>
            <a:prstGeom prst="rect">
              <a:avLst/>
            </a:prstGeom>
            <a:ln w="12700">
              <a:solidFill>
                <a:srgbClr val="D2D2D2"/>
              </a:solidFill>
            </a:ln>
            <a:effectLst>
              <a:outerShdw dist="63500" dir="2700000" algn="tl" rotWithShape="0">
                <a:srgbClr val="D2D2D2"/>
              </a:outerShdw>
            </a:effectLst>
          </p:spPr>
        </p:pic>
      </p:grpSp>
      <p:grpSp>
        <p:nvGrpSpPr>
          <p:cNvPr id="16" name="!!LocalInventoryAds">
            <a:extLst>
              <a:ext uri="{FF2B5EF4-FFF2-40B4-BE49-F238E27FC236}">
                <a16:creationId xmlns:a16="http://schemas.microsoft.com/office/drawing/2014/main" id="{8C209EE6-2A7E-484E-B5AC-4C862FC2E75B}"/>
              </a:ext>
            </a:extLst>
          </p:cNvPr>
          <p:cNvGrpSpPr/>
          <p:nvPr/>
        </p:nvGrpSpPr>
        <p:grpSpPr>
          <a:xfrm>
            <a:off x="4704984" y="0"/>
            <a:ext cx="7487016" cy="6858000"/>
            <a:chOff x="4704984" y="0"/>
            <a:chExt cx="7487016" cy="6858000"/>
          </a:xfrm>
        </p:grpSpPr>
        <p:sp>
          <p:nvSpPr>
            <p:cNvPr id="70" name="Rectangle 69">
              <a:extLst>
                <a:ext uri="{FF2B5EF4-FFF2-40B4-BE49-F238E27FC236}">
                  <a16:creationId xmlns:a16="http://schemas.microsoft.com/office/drawing/2014/main" id="{F578BD26-D44B-473E-A84B-77D808104B67}"/>
                </a:ext>
              </a:extLst>
            </p:cNvPr>
            <p:cNvSpPr/>
            <p:nvPr/>
          </p:nvSpPr>
          <p:spPr bwMode="auto">
            <a:xfrm>
              <a:off x="4704984" y="0"/>
              <a:ext cx="7487016"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42FE9A8F-FF4B-45EB-847C-D57E072A56B1}"/>
                </a:ext>
              </a:extLst>
            </p:cNvPr>
            <p:cNvSpPr txBox="1"/>
            <p:nvPr/>
          </p:nvSpPr>
          <p:spPr>
            <a:xfrm>
              <a:off x="4888182" y="3344273"/>
              <a:ext cx="2053436"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Local </a:t>
              </a:r>
              <a:b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Inventory Ads</a:t>
              </a:r>
            </a:p>
          </p:txBody>
        </p:sp>
        <p:sp>
          <p:nvSpPr>
            <p:cNvPr id="9" name="TextBox 8">
              <a:extLst>
                <a:ext uri="{FF2B5EF4-FFF2-40B4-BE49-F238E27FC236}">
                  <a16:creationId xmlns:a16="http://schemas.microsoft.com/office/drawing/2014/main" id="{B0C7E809-5FBC-448B-A9DA-5C33B5A0E9AE}"/>
                </a:ext>
              </a:extLst>
            </p:cNvPr>
            <p:cNvSpPr txBox="1"/>
            <p:nvPr/>
          </p:nvSpPr>
          <p:spPr>
            <a:xfrm>
              <a:off x="7071499" y="585788"/>
              <a:ext cx="4532989" cy="738664"/>
            </a:xfrm>
            <a:prstGeom prst="rect">
              <a:avLst/>
            </a:prstGeom>
            <a:noFill/>
          </p:spPr>
          <p:txBody>
            <a:bodyPr wrap="square" lIns="182854" tIns="0" rIns="182854" bIns="0"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dirty="0">
                  <a:ln>
                    <a:noFill/>
                  </a:ln>
                  <a:effectLst/>
                  <a:uLnTx/>
                  <a:uFillTx/>
                  <a:latin typeface="Segoe UI"/>
                  <a:ea typeface="+mn-ea"/>
                  <a:cs typeface="Segoe UI" panose="020B0502040204020203" pitchFamily="34" charset="0"/>
                </a:rPr>
                <a:t>Bridge the gap between your online and in-store experience</a:t>
              </a:r>
            </a:p>
          </p:txBody>
        </p:sp>
        <p:sp>
          <p:nvSpPr>
            <p:cNvPr id="76" name="TextBox 75">
              <a:extLst>
                <a:ext uri="{FF2B5EF4-FFF2-40B4-BE49-F238E27FC236}">
                  <a16:creationId xmlns:a16="http://schemas.microsoft.com/office/drawing/2014/main" id="{41EFDCA0-ED5A-4569-9C93-6F0FEDC6DC14}"/>
                </a:ext>
              </a:extLst>
            </p:cNvPr>
            <p:cNvSpPr txBox="1"/>
            <p:nvPr/>
          </p:nvSpPr>
          <p:spPr>
            <a:xfrm>
              <a:off x="7071499" y="3842150"/>
              <a:ext cx="4537889" cy="308653"/>
            </a:xfrm>
            <a:prstGeom prst="rect">
              <a:avLst/>
            </a:prstGeom>
            <a:noFill/>
          </p:spPr>
          <p:txBody>
            <a:bodyPr wrap="square" lIns="182854" tIns="0" rIns="182854" bIns="0" rtlCol="0" anchor="t">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Black" panose="020B0A02040204020203" pitchFamily="34" charset="0"/>
                  <a:cs typeface="Segoe UI Semibold" panose="020B0702040204020203" pitchFamily="34" charset="0"/>
                </a:rPr>
                <a:t>Curbside Pickup </a:t>
              </a:r>
              <a:r>
                <a:rPr lang="en-US" sz="1800" dirty="0">
                  <a:solidFill>
                    <a:srgbClr val="000000"/>
                  </a:solidFill>
                  <a:latin typeface="Segoe UI"/>
                  <a:ea typeface="Segoe UI Black" panose="020B0A02040204020203" pitchFamily="34" charset="0"/>
                  <a:cs typeface="Segoe UI Semibold" panose="020B0702040204020203" pitchFamily="34" charset="0"/>
                </a:rPr>
                <a:t>Badge</a:t>
              </a:r>
              <a:endParaRPr kumimoji="0" lang="en-US" sz="1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11" name="Picture 10">
              <a:extLst>
                <a:ext uri="{FF2B5EF4-FFF2-40B4-BE49-F238E27FC236}">
                  <a16:creationId xmlns:a16="http://schemas.microsoft.com/office/drawing/2014/main" id="{9BCE4A23-EB71-4F9C-B011-1E1E471F929B}"/>
                </a:ext>
              </a:extLst>
            </p:cNvPr>
            <p:cNvPicPr>
              <a:picLocks noChangeAspect="1"/>
            </p:cNvPicPr>
            <p:nvPr/>
          </p:nvPicPr>
          <p:blipFill>
            <a:blip r:embed="rId6"/>
            <a:srcRect/>
            <a:stretch/>
          </p:blipFill>
          <p:spPr>
            <a:xfrm>
              <a:off x="7266088" y="1566009"/>
              <a:ext cx="4337547" cy="1920597"/>
            </a:xfrm>
            <a:prstGeom prst="rect">
              <a:avLst/>
            </a:prstGeom>
            <a:ln w="12700">
              <a:solidFill>
                <a:srgbClr val="D2D2D2"/>
              </a:solidFill>
            </a:ln>
            <a:effectLst>
              <a:outerShdw dist="63500" dir="2700000" algn="tl" rotWithShape="0">
                <a:srgbClr val="D2D2D2"/>
              </a:outerShdw>
            </a:effectLst>
          </p:spPr>
        </p:pic>
        <p:grpSp>
          <p:nvGrpSpPr>
            <p:cNvPr id="48" name="Group 47">
              <a:extLst>
                <a:ext uri="{FF2B5EF4-FFF2-40B4-BE49-F238E27FC236}">
                  <a16:creationId xmlns:a16="http://schemas.microsoft.com/office/drawing/2014/main" id="{A1D3A661-62F4-4A05-81E2-B76644069E69}"/>
                </a:ext>
              </a:extLst>
            </p:cNvPr>
            <p:cNvGrpSpPr>
              <a:grpSpLocks noChangeAspect="1"/>
            </p:cNvGrpSpPr>
            <p:nvPr/>
          </p:nvGrpSpPr>
          <p:grpSpPr>
            <a:xfrm>
              <a:off x="7269479" y="4242816"/>
              <a:ext cx="4334256" cy="2155768"/>
              <a:chOff x="5990395" y="1813170"/>
              <a:chExt cx="6045308" cy="3091677"/>
            </a:xfrm>
          </p:grpSpPr>
          <p:pic>
            <p:nvPicPr>
              <p:cNvPr id="49" name="Picture 48">
                <a:extLst>
                  <a:ext uri="{FF2B5EF4-FFF2-40B4-BE49-F238E27FC236}">
                    <a16:creationId xmlns:a16="http://schemas.microsoft.com/office/drawing/2014/main" id="{24560CD2-0067-4975-A35F-8E37723C2B47}"/>
                  </a:ext>
                </a:extLst>
              </p:cNvPr>
              <p:cNvPicPr>
                <a:picLocks noChangeAspect="1"/>
              </p:cNvPicPr>
              <p:nvPr/>
            </p:nvPicPr>
            <p:blipFill>
              <a:blip r:embed="rId7"/>
              <a:srcRect/>
              <a:stretch/>
            </p:blipFill>
            <p:spPr>
              <a:xfrm>
                <a:off x="5990395" y="1813170"/>
                <a:ext cx="6045308" cy="3091677"/>
              </a:xfrm>
              <a:prstGeom prst="rect">
                <a:avLst/>
              </a:prstGeom>
              <a:ln w="12700">
                <a:solidFill>
                  <a:srgbClr val="D2D2D2"/>
                </a:solidFill>
              </a:ln>
              <a:effectLst>
                <a:outerShdw dist="63500" dir="2700000" algn="tl" rotWithShape="0">
                  <a:srgbClr val="D2D2D2"/>
                </a:outerShdw>
              </a:effectLst>
            </p:spPr>
          </p:pic>
          <p:sp>
            <p:nvSpPr>
              <p:cNvPr id="50" name="TextBox 49">
                <a:extLst>
                  <a:ext uri="{FF2B5EF4-FFF2-40B4-BE49-F238E27FC236}">
                    <a16:creationId xmlns:a16="http://schemas.microsoft.com/office/drawing/2014/main" id="{901F5AD6-5B96-42C4-B795-D186626DE863}"/>
                  </a:ext>
                </a:extLst>
              </p:cNvPr>
              <p:cNvSpPr txBox="1"/>
              <p:nvPr/>
            </p:nvSpPr>
            <p:spPr>
              <a:xfrm>
                <a:off x="6156193" y="2022991"/>
                <a:ext cx="1211612" cy="314731"/>
              </a:xfrm>
              <a:prstGeom prst="rect">
                <a:avLst/>
              </a:prstGeom>
              <a:noFill/>
              <a:ln w="3810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51" name="TextBox 50">
                <a:extLst>
                  <a:ext uri="{FF2B5EF4-FFF2-40B4-BE49-F238E27FC236}">
                    <a16:creationId xmlns:a16="http://schemas.microsoft.com/office/drawing/2014/main" id="{56DB9735-B173-4B35-A525-1C05EF2E1312}"/>
                  </a:ext>
                </a:extLst>
              </p:cNvPr>
              <p:cNvSpPr txBox="1"/>
              <p:nvPr/>
            </p:nvSpPr>
            <p:spPr>
              <a:xfrm>
                <a:off x="9064064" y="2022991"/>
                <a:ext cx="1211612" cy="314731"/>
              </a:xfrm>
              <a:prstGeom prst="rect">
                <a:avLst/>
              </a:prstGeom>
              <a:noFill/>
              <a:ln w="3810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grpSp>
      </p:grpSp>
    </p:spTree>
    <p:custDataLst>
      <p:tags r:id="rId1"/>
    </p:custDataLst>
    <p:extLst>
      <p:ext uri="{BB962C8B-B14F-4D97-AF65-F5344CB8AC3E}">
        <p14:creationId xmlns:p14="http://schemas.microsoft.com/office/powerpoint/2010/main" val="31408962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FC20FDC-6072-4B0B-920D-060C56E16E9B}"/>
              </a:ext>
            </a:extLst>
          </p:cNvPr>
          <p:cNvSpPr>
            <a:spLocks noGrp="1"/>
          </p:cNvSpPr>
          <p:nvPr>
            <p:ph type="title"/>
          </p:nvPr>
        </p:nvSpPr>
        <p:spPr>
          <a:xfrm>
            <a:off x="588264" y="457200"/>
            <a:ext cx="4091544" cy="2215991"/>
          </a:xfrm>
        </p:spPr>
        <p:txBody>
          <a:bodyPr wrap="square">
            <a:spAutoFit/>
          </a:bodyPr>
          <a:lstStyle/>
          <a:p>
            <a:r>
              <a:rPr lang="en-US" dirty="0"/>
              <a:t>Be visible and influence shoppers’ decisions </a:t>
            </a:r>
            <a:r>
              <a:rPr lang="en-US" dirty="0">
                <a:highlight>
                  <a:srgbClr val="000000"/>
                </a:highlight>
              </a:rPr>
              <a:t>using rich image-based ads</a:t>
            </a:r>
          </a:p>
        </p:txBody>
      </p:sp>
      <p:sp>
        <p:nvSpPr>
          <p:cNvPr id="6" name="TextBox 5">
            <a:extLst>
              <a:ext uri="{FF2B5EF4-FFF2-40B4-BE49-F238E27FC236}">
                <a16:creationId xmlns:a16="http://schemas.microsoft.com/office/drawing/2014/main" id="{8EB752C4-FBF4-42BF-8394-0DBFB8039C35}"/>
              </a:ext>
            </a:extLst>
          </p:cNvPr>
          <p:cNvSpPr txBox="1"/>
          <p:nvPr/>
        </p:nvSpPr>
        <p:spPr>
          <a:xfrm>
            <a:off x="588263" y="3346704"/>
            <a:ext cx="2562598" cy="849463"/>
          </a:xfrm>
          <a:prstGeom prst="rect">
            <a:avLst/>
          </a:prstGeom>
          <a:noFill/>
        </p:spPr>
        <p:txBody>
          <a:bodyPr wrap="square" lIns="0" tIns="146304" rIns="0" bIns="146304"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j-lt"/>
                <a:ea typeface="+mn-ea"/>
                <a:cs typeface="+mn-cs"/>
              </a:rPr>
              <a:t>Multi-Image </a:t>
            </a:r>
            <a:r>
              <a:rPr lang="en-US" sz="1800" dirty="0">
                <a:solidFill>
                  <a:schemeClr val="bg1"/>
                </a:solidFill>
                <a:latin typeface="+mj-lt"/>
              </a:rPr>
              <a:t>Extensions</a:t>
            </a:r>
            <a:r>
              <a:rPr kumimoji="0" lang="en-US" sz="1800" b="0" i="0" u="none" strike="noStrike" kern="1200" cap="none" spc="0" normalizeH="0" baseline="0" noProof="0" dirty="0">
                <a:ln>
                  <a:noFill/>
                </a:ln>
                <a:solidFill>
                  <a:schemeClr val="bg1"/>
                </a:solidFill>
                <a:effectLst/>
                <a:uLnTx/>
                <a:uFillTx/>
                <a:latin typeface="+mj-lt"/>
                <a:ea typeface="+mn-ea"/>
                <a:cs typeface="+mn-cs"/>
              </a:rPr>
              <a:t> in search ads</a:t>
            </a:r>
          </a:p>
        </p:txBody>
      </p:sp>
      <p:pic>
        <p:nvPicPr>
          <p:cNvPr id="7" name="Picture 6" descr="Graphical user interface, application&#10;&#10;Description automatically generated">
            <a:extLst>
              <a:ext uri="{FF2B5EF4-FFF2-40B4-BE49-F238E27FC236}">
                <a16:creationId xmlns:a16="http://schemas.microsoft.com/office/drawing/2014/main" id="{6461C6A8-6C27-44AD-B74B-5CBCE9E9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63" y="4294865"/>
            <a:ext cx="4297680" cy="1951434"/>
          </a:xfrm>
          <a:prstGeom prst="rect">
            <a:avLst/>
          </a:prstGeom>
          <a:solidFill>
            <a:schemeClr val="bg1"/>
          </a:solidFill>
          <a:ln w="12700">
            <a:solidFill>
              <a:srgbClr val="D2D2D2"/>
            </a:solidFill>
          </a:ln>
          <a:effectLst>
            <a:outerShdw dist="63500" dir="2700000" algn="tl" rotWithShape="0">
              <a:srgbClr val="D2D2D2"/>
            </a:outerShdw>
          </a:effectLst>
        </p:spPr>
      </p:pic>
      <p:grpSp>
        <p:nvGrpSpPr>
          <p:cNvPr id="58" name="!!VideoExtensions">
            <a:extLst>
              <a:ext uri="{FF2B5EF4-FFF2-40B4-BE49-F238E27FC236}">
                <a16:creationId xmlns:a16="http://schemas.microsoft.com/office/drawing/2014/main" id="{B4227029-FECB-4926-B616-C5612D84468D}"/>
              </a:ext>
            </a:extLst>
          </p:cNvPr>
          <p:cNvGrpSpPr/>
          <p:nvPr/>
        </p:nvGrpSpPr>
        <p:grpSpPr>
          <a:xfrm>
            <a:off x="5166360" y="0"/>
            <a:ext cx="7487016" cy="6858000"/>
            <a:chOff x="0" y="0"/>
            <a:chExt cx="7487016" cy="6858000"/>
          </a:xfrm>
        </p:grpSpPr>
        <p:sp>
          <p:nvSpPr>
            <p:cNvPr id="59" name="Rectangle 58">
              <a:extLst>
                <a:ext uri="{FF2B5EF4-FFF2-40B4-BE49-F238E27FC236}">
                  <a16:creationId xmlns:a16="http://schemas.microsoft.com/office/drawing/2014/main" id="{E844E872-77BA-4617-82B0-3120DCA09F2B}"/>
                </a:ext>
              </a:extLst>
            </p:cNvPr>
            <p:cNvSpPr/>
            <p:nvPr/>
          </p:nvSpPr>
          <p:spPr bwMode="auto">
            <a:xfrm>
              <a:off x="0" y="0"/>
              <a:ext cx="7487016" cy="68580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0" name="Picture 59" descr="Graphical user interface, text, application, email&#10;&#10;Description automatically generated">
              <a:extLst>
                <a:ext uri="{FF2B5EF4-FFF2-40B4-BE49-F238E27FC236}">
                  <a16:creationId xmlns:a16="http://schemas.microsoft.com/office/drawing/2014/main" id="{8E110DB2-2254-4F98-BB34-B23554998573}"/>
                </a:ext>
              </a:extLst>
            </p:cNvPr>
            <p:cNvPicPr>
              <a:picLocks noChangeAspect="1"/>
            </p:cNvPicPr>
            <p:nvPr/>
          </p:nvPicPr>
          <p:blipFill>
            <a:blip r:embed="rId5"/>
            <a:stretch>
              <a:fillRect/>
            </a:stretch>
          </p:blipFill>
          <p:spPr>
            <a:xfrm>
              <a:off x="2377440" y="937994"/>
              <a:ext cx="4766594" cy="2040945"/>
            </a:xfrm>
            <a:prstGeom prst="rect">
              <a:avLst/>
            </a:prstGeom>
            <a:ln w="12700">
              <a:solidFill>
                <a:srgbClr val="D2D2D2"/>
              </a:solidFill>
            </a:ln>
            <a:effectLst>
              <a:outerShdw dist="63500" dir="2700000" algn="tl" rotWithShape="0">
                <a:srgbClr val="D2D2D2"/>
              </a:outerShdw>
            </a:effectLst>
          </p:spPr>
        </p:pic>
        <p:sp>
          <p:nvSpPr>
            <p:cNvPr id="63" name="TextBox 62">
              <a:extLst>
                <a:ext uri="{FF2B5EF4-FFF2-40B4-BE49-F238E27FC236}">
                  <a16:creationId xmlns:a16="http://schemas.microsoft.com/office/drawing/2014/main" id="{B7D576F5-8A7C-4988-BDA8-B109847F8278}"/>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Video Extensions in search ads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grpSp>
      <p:grpSp>
        <p:nvGrpSpPr>
          <p:cNvPr id="64" name="!!MultimediaAds">
            <a:extLst>
              <a:ext uri="{FF2B5EF4-FFF2-40B4-BE49-F238E27FC236}">
                <a16:creationId xmlns:a16="http://schemas.microsoft.com/office/drawing/2014/main" id="{27CDF4E0-4EE3-45DB-B79C-B450D9FF0C9C}"/>
              </a:ext>
            </a:extLst>
          </p:cNvPr>
          <p:cNvGrpSpPr/>
          <p:nvPr/>
        </p:nvGrpSpPr>
        <p:grpSpPr>
          <a:xfrm>
            <a:off x="7488936" y="0"/>
            <a:ext cx="7487016" cy="6858000"/>
            <a:chOff x="2338468" y="0"/>
            <a:chExt cx="7487016" cy="6858000"/>
          </a:xfrm>
        </p:grpSpPr>
        <p:sp>
          <p:nvSpPr>
            <p:cNvPr id="65" name="Rectangle 64">
              <a:extLst>
                <a:ext uri="{FF2B5EF4-FFF2-40B4-BE49-F238E27FC236}">
                  <a16:creationId xmlns:a16="http://schemas.microsoft.com/office/drawing/2014/main" id="{53C7D55D-2083-474A-A858-FC6A9688E029}"/>
                </a:ext>
              </a:extLst>
            </p:cNvPr>
            <p:cNvSpPr/>
            <p:nvPr/>
          </p:nvSpPr>
          <p:spPr bwMode="auto">
            <a:xfrm>
              <a:off x="2338468" y="0"/>
              <a:ext cx="7487016" cy="6858000"/>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EBAF2EA4-96E2-4F3B-8542-A95648F7B4A7}"/>
                </a:ext>
              </a:extLst>
            </p:cNvPr>
            <p:cNvSpPr txBox="1"/>
            <p:nvPr/>
          </p:nvSpPr>
          <p:spPr>
            <a:xfrm>
              <a:off x="2534558" y="3344273"/>
              <a:ext cx="204054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Multimedia Ads </a:t>
              </a:r>
              <a:b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on search pages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pic>
          <p:nvPicPr>
            <p:cNvPr id="67" name="Picture 66" descr="Graphical user interface, text, application&#10;&#10;Description automatically generated">
              <a:extLst>
                <a:ext uri="{FF2B5EF4-FFF2-40B4-BE49-F238E27FC236}">
                  <a16:creationId xmlns:a16="http://schemas.microsoft.com/office/drawing/2014/main" id="{C369482E-5D7E-4158-88A1-D53A62D5C38A}"/>
                </a:ext>
              </a:extLst>
            </p:cNvPr>
            <p:cNvPicPr>
              <a:picLocks noChangeAspect="1"/>
            </p:cNvPicPr>
            <p:nvPr/>
          </p:nvPicPr>
          <p:blipFill>
            <a:blip r:embed="rId6"/>
            <a:stretch>
              <a:fillRect/>
            </a:stretch>
          </p:blipFill>
          <p:spPr>
            <a:xfrm>
              <a:off x="4736055" y="2429570"/>
              <a:ext cx="4846320" cy="1998861"/>
            </a:xfrm>
            <a:prstGeom prst="rect">
              <a:avLst/>
            </a:prstGeom>
            <a:solidFill>
              <a:schemeClr val="bg1"/>
            </a:solidFill>
            <a:ln w="12700">
              <a:solidFill>
                <a:srgbClr val="D2D2D2"/>
              </a:solidFill>
            </a:ln>
            <a:effectLst>
              <a:outerShdw dist="63500" dir="2700000" algn="tl" rotWithShape="0">
                <a:srgbClr val="D2D2D2"/>
              </a:outerShdw>
            </a:effectLst>
          </p:spPr>
        </p:pic>
      </p:grpSp>
      <p:grpSp>
        <p:nvGrpSpPr>
          <p:cNvPr id="68" name="!!VideoAds">
            <a:extLst>
              <a:ext uri="{FF2B5EF4-FFF2-40B4-BE49-F238E27FC236}">
                <a16:creationId xmlns:a16="http://schemas.microsoft.com/office/drawing/2014/main" id="{7A3546A0-95DB-4B23-A4F0-CDE6BA5941EE}"/>
              </a:ext>
            </a:extLst>
          </p:cNvPr>
          <p:cNvGrpSpPr/>
          <p:nvPr/>
        </p:nvGrpSpPr>
        <p:grpSpPr>
          <a:xfrm>
            <a:off x="9829800" y="0"/>
            <a:ext cx="7827264" cy="6858000"/>
            <a:chOff x="9189720" y="0"/>
            <a:chExt cx="7827264" cy="6858000"/>
          </a:xfrm>
        </p:grpSpPr>
        <p:sp>
          <p:nvSpPr>
            <p:cNvPr id="69" name="Rectangle 68">
              <a:extLst>
                <a:ext uri="{FF2B5EF4-FFF2-40B4-BE49-F238E27FC236}">
                  <a16:creationId xmlns:a16="http://schemas.microsoft.com/office/drawing/2014/main" id="{80328201-48D1-48E9-9F65-E60A5420218B}"/>
                </a:ext>
              </a:extLst>
            </p:cNvPr>
            <p:cNvSpPr/>
            <p:nvPr/>
          </p:nvSpPr>
          <p:spPr bwMode="auto">
            <a:xfrm>
              <a:off x="9189720" y="0"/>
              <a:ext cx="7487016"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extBox 69">
              <a:extLst>
                <a:ext uri="{FF2B5EF4-FFF2-40B4-BE49-F238E27FC236}">
                  <a16:creationId xmlns:a16="http://schemas.microsoft.com/office/drawing/2014/main" id="{9DF5F997-3E33-4DEF-B26F-9055F8426D2F}"/>
                </a:ext>
              </a:extLst>
            </p:cNvPr>
            <p:cNvSpPr txBox="1"/>
            <p:nvPr/>
          </p:nvSpPr>
          <p:spPr>
            <a:xfrm>
              <a:off x="9372600" y="3344273"/>
              <a:ext cx="1880885" cy="1403421"/>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effectLst/>
                  <a:uLnTx/>
                  <a:uFillTx/>
                  <a:latin typeface="Segoe UI Semibold"/>
                  <a:ea typeface="Segoe UI Black" panose="020B0A02040204020203" pitchFamily="34" charset="0"/>
                  <a:cs typeface="Segoe UI Semibold" panose="020B0702040204020203" pitchFamily="34" charset="0"/>
                </a:rPr>
                <a:t>Video Ads on the Microsoft Audience Network</a:t>
              </a:r>
              <a:endPar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endParaRPr>
            </a:p>
          </p:txBody>
        </p:sp>
        <p:grpSp>
          <p:nvGrpSpPr>
            <p:cNvPr id="71" name="Group 70">
              <a:extLst>
                <a:ext uri="{FF2B5EF4-FFF2-40B4-BE49-F238E27FC236}">
                  <a16:creationId xmlns:a16="http://schemas.microsoft.com/office/drawing/2014/main" id="{E0DF149B-F285-43E5-87B1-FFC0F46B4728}"/>
                </a:ext>
              </a:extLst>
            </p:cNvPr>
            <p:cNvGrpSpPr/>
            <p:nvPr/>
          </p:nvGrpSpPr>
          <p:grpSpPr>
            <a:xfrm>
              <a:off x="11558016" y="1890777"/>
              <a:ext cx="5458968" cy="3077527"/>
              <a:chOff x="6437648" y="1890777"/>
              <a:chExt cx="5458968" cy="3077527"/>
            </a:xfrm>
          </p:grpSpPr>
          <p:pic>
            <p:nvPicPr>
              <p:cNvPr id="72" name="Picture 71" descr="Graphical user interface, website&#10;&#10;Description automatically generated">
                <a:extLst>
                  <a:ext uri="{FF2B5EF4-FFF2-40B4-BE49-F238E27FC236}">
                    <a16:creationId xmlns:a16="http://schemas.microsoft.com/office/drawing/2014/main" id="{B728DA11-FFED-4672-9DD3-A7561F70B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648" y="1890777"/>
                <a:ext cx="5458968" cy="3077527"/>
              </a:xfrm>
              <a:prstGeom prst="rect">
                <a:avLst/>
              </a:prstGeom>
              <a:solidFill>
                <a:schemeClr val="bg1"/>
              </a:solidFill>
              <a:ln w="12700">
                <a:solidFill>
                  <a:srgbClr val="D2D2D2"/>
                </a:solidFill>
              </a:ln>
              <a:effectLst>
                <a:outerShdw dist="63500" dir="2700000" algn="tl" rotWithShape="0">
                  <a:srgbClr val="D2D2D2"/>
                </a:outerShdw>
              </a:effectLst>
            </p:spPr>
          </p:pic>
          <p:sp>
            <p:nvSpPr>
              <p:cNvPr id="73" name="0:00">
                <a:extLst>
                  <a:ext uri="{FF2B5EF4-FFF2-40B4-BE49-F238E27FC236}">
                    <a16:creationId xmlns:a16="http://schemas.microsoft.com/office/drawing/2014/main" id="{9393D215-D5F2-4A10-A09F-F2B67FC6D33B}"/>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0:00 / 0:10</a:t>
                </a:r>
                <a:endParaRPr lang="en-US" sz="310" dirty="0" err="1">
                  <a:solidFill>
                    <a:schemeClr val="bg1"/>
                  </a:solidFill>
                </a:endParaRPr>
              </a:p>
            </p:txBody>
          </p:sp>
          <p:sp>
            <p:nvSpPr>
              <p:cNvPr id="74" name="0:01">
                <a:extLst>
                  <a:ext uri="{FF2B5EF4-FFF2-40B4-BE49-F238E27FC236}">
                    <a16:creationId xmlns:a16="http://schemas.microsoft.com/office/drawing/2014/main" id="{68544BCC-0D05-48AA-A2BA-70ECAEBEFEC2}"/>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0:01 / 0:10</a:t>
                </a:r>
                <a:endParaRPr lang="en-US" sz="310" dirty="0" err="1">
                  <a:solidFill>
                    <a:schemeClr val="bg1"/>
                  </a:solidFill>
                </a:endParaRPr>
              </a:p>
            </p:txBody>
          </p:sp>
          <p:sp>
            <p:nvSpPr>
              <p:cNvPr id="75" name="0:02">
                <a:extLst>
                  <a:ext uri="{FF2B5EF4-FFF2-40B4-BE49-F238E27FC236}">
                    <a16:creationId xmlns:a16="http://schemas.microsoft.com/office/drawing/2014/main" id="{7E4EAC95-20A4-456D-A564-48636A69DB3C}"/>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0:02 / 0:10</a:t>
                </a:r>
                <a:endParaRPr lang="en-US" sz="310" dirty="0" err="1">
                  <a:solidFill>
                    <a:schemeClr val="bg1"/>
                  </a:solidFill>
                </a:endParaRPr>
              </a:p>
            </p:txBody>
          </p:sp>
          <p:sp>
            <p:nvSpPr>
              <p:cNvPr id="76" name="0:03">
                <a:extLst>
                  <a:ext uri="{FF2B5EF4-FFF2-40B4-BE49-F238E27FC236}">
                    <a16:creationId xmlns:a16="http://schemas.microsoft.com/office/drawing/2014/main" id="{88C36678-B3B6-4C70-A09D-A834BD7A1AAB}"/>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0:03 / 0:10</a:t>
                </a:r>
                <a:endParaRPr lang="en-US" sz="310" dirty="0" err="1">
                  <a:solidFill>
                    <a:schemeClr val="bg1"/>
                  </a:solidFill>
                </a:endParaRPr>
              </a:p>
            </p:txBody>
          </p:sp>
          <p:sp>
            <p:nvSpPr>
              <p:cNvPr id="77" name="0:04">
                <a:extLst>
                  <a:ext uri="{FF2B5EF4-FFF2-40B4-BE49-F238E27FC236}">
                    <a16:creationId xmlns:a16="http://schemas.microsoft.com/office/drawing/2014/main" id="{03C5BF58-B6A1-4EDE-B5F8-D47C26620F5E}"/>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0:04 / 0:10</a:t>
                </a:r>
                <a:endParaRPr lang="en-US" sz="310" dirty="0" err="1">
                  <a:solidFill>
                    <a:schemeClr val="bg1"/>
                  </a:solidFill>
                </a:endParaRPr>
              </a:p>
            </p:txBody>
          </p:sp>
          <p:sp>
            <p:nvSpPr>
              <p:cNvPr id="78" name="0:05">
                <a:extLst>
                  <a:ext uri="{FF2B5EF4-FFF2-40B4-BE49-F238E27FC236}">
                    <a16:creationId xmlns:a16="http://schemas.microsoft.com/office/drawing/2014/main" id="{110F2DA6-43D4-4019-9728-CE5BA16F7BB1}"/>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0:05 / 0:10</a:t>
                </a:r>
                <a:endParaRPr lang="en-US" sz="310" dirty="0" err="1">
                  <a:solidFill>
                    <a:schemeClr val="bg1"/>
                  </a:solidFill>
                </a:endParaRPr>
              </a:p>
            </p:txBody>
          </p:sp>
          <p:sp>
            <p:nvSpPr>
              <p:cNvPr id="79" name="0:06">
                <a:extLst>
                  <a:ext uri="{FF2B5EF4-FFF2-40B4-BE49-F238E27FC236}">
                    <a16:creationId xmlns:a16="http://schemas.microsoft.com/office/drawing/2014/main" id="{5F9A64B3-ACEB-4A8C-9E2D-B4611A62F334}"/>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0:06 / 0:10</a:t>
                </a:r>
                <a:endParaRPr lang="en-US" sz="310" dirty="0" err="1">
                  <a:solidFill>
                    <a:schemeClr val="bg1"/>
                  </a:solidFill>
                </a:endParaRPr>
              </a:p>
            </p:txBody>
          </p:sp>
          <p:sp>
            <p:nvSpPr>
              <p:cNvPr id="80" name="0:07">
                <a:extLst>
                  <a:ext uri="{FF2B5EF4-FFF2-40B4-BE49-F238E27FC236}">
                    <a16:creationId xmlns:a16="http://schemas.microsoft.com/office/drawing/2014/main" id="{2AABD496-6453-469F-A05E-9B4F06870514}"/>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0:07 / 0:10</a:t>
                </a:r>
                <a:endParaRPr lang="en-US" sz="310" dirty="0" err="1">
                  <a:solidFill>
                    <a:schemeClr val="bg1"/>
                  </a:solidFill>
                </a:endParaRPr>
              </a:p>
            </p:txBody>
          </p:sp>
          <p:sp>
            <p:nvSpPr>
              <p:cNvPr id="81" name="0:08">
                <a:extLst>
                  <a:ext uri="{FF2B5EF4-FFF2-40B4-BE49-F238E27FC236}">
                    <a16:creationId xmlns:a16="http://schemas.microsoft.com/office/drawing/2014/main" id="{8EF03F12-899E-481D-B80B-E75E5D39BCC4}"/>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0:08 / 0:10</a:t>
                </a:r>
                <a:endParaRPr lang="en-US" sz="310" dirty="0" err="1">
                  <a:solidFill>
                    <a:schemeClr val="bg1"/>
                  </a:solidFill>
                </a:endParaRPr>
              </a:p>
            </p:txBody>
          </p:sp>
          <p:sp>
            <p:nvSpPr>
              <p:cNvPr id="82" name="0:09">
                <a:extLst>
                  <a:ext uri="{FF2B5EF4-FFF2-40B4-BE49-F238E27FC236}">
                    <a16:creationId xmlns:a16="http://schemas.microsoft.com/office/drawing/2014/main" id="{029205FF-628E-45A6-8B3A-73934CDDB706}"/>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0:09 / 0:10</a:t>
                </a:r>
                <a:endParaRPr lang="en-US" sz="310" dirty="0" err="1">
                  <a:solidFill>
                    <a:schemeClr val="bg1"/>
                  </a:solidFill>
                </a:endParaRPr>
              </a:p>
            </p:txBody>
          </p:sp>
          <p:sp>
            <p:nvSpPr>
              <p:cNvPr id="83" name="0:10">
                <a:extLst>
                  <a:ext uri="{FF2B5EF4-FFF2-40B4-BE49-F238E27FC236}">
                    <a16:creationId xmlns:a16="http://schemas.microsoft.com/office/drawing/2014/main" id="{9EB1F4E3-FDB0-4A44-829B-CB1D700D5C93}"/>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0:10 / 0:10</a:t>
                </a:r>
                <a:endParaRPr lang="en-US" sz="310" dirty="0" err="1">
                  <a:solidFill>
                    <a:schemeClr val="bg1"/>
                  </a:solidFill>
                </a:endParaRPr>
              </a:p>
            </p:txBody>
          </p:sp>
          <p:sp>
            <p:nvSpPr>
              <p:cNvPr id="84" name="Rectangle 83">
                <a:extLst>
                  <a:ext uri="{FF2B5EF4-FFF2-40B4-BE49-F238E27FC236}">
                    <a16:creationId xmlns:a16="http://schemas.microsoft.com/office/drawing/2014/main" id="{84505BA2-59E2-40C0-890C-0C547456CA52}"/>
                  </a:ext>
                </a:extLst>
              </p:cNvPr>
              <p:cNvSpPr/>
              <p:nvPr/>
            </p:nvSpPr>
            <p:spPr bwMode="auto">
              <a:xfrm>
                <a:off x="7213548" y="3723820"/>
                <a:ext cx="1161288" cy="18288"/>
              </a:xfrm>
              <a:prstGeom prst="rect">
                <a:avLst/>
              </a:prstGeom>
              <a:solidFill>
                <a:srgbClr val="B3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a:extLst>
                  <a:ext uri="{FF2B5EF4-FFF2-40B4-BE49-F238E27FC236}">
                    <a16:creationId xmlns:a16="http://schemas.microsoft.com/office/drawing/2014/main" id="{3F3BA2CC-887F-42D6-A358-DBEFDCCD95F7}"/>
                  </a:ext>
                </a:extLst>
              </p:cNvPr>
              <p:cNvSpPr/>
              <p:nvPr/>
            </p:nvSpPr>
            <p:spPr bwMode="auto">
              <a:xfrm>
                <a:off x="7213548" y="3723820"/>
                <a:ext cx="1161288" cy="18288"/>
              </a:xfrm>
              <a:prstGeom prst="rect">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Oval 85">
                <a:extLst>
                  <a:ext uri="{FF2B5EF4-FFF2-40B4-BE49-F238E27FC236}">
                    <a16:creationId xmlns:a16="http://schemas.microsoft.com/office/drawing/2014/main" id="{85E7868E-B2B6-4A62-8575-8FE3A0A3D8BA}"/>
                  </a:ext>
                </a:extLst>
              </p:cNvPr>
              <p:cNvSpPr>
                <a:spLocks noChangeAspect="1"/>
              </p:cNvSpPr>
              <p:nvPr/>
            </p:nvSpPr>
            <p:spPr bwMode="auto">
              <a:xfrm>
                <a:off x="7197459" y="3710105"/>
                <a:ext cx="45719" cy="45719"/>
              </a:xfrm>
              <a:prstGeom prst="ellipse">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TextBox 86">
                <a:extLst>
                  <a:ext uri="{FF2B5EF4-FFF2-40B4-BE49-F238E27FC236}">
                    <a16:creationId xmlns:a16="http://schemas.microsoft.com/office/drawing/2014/main" id="{3129DE9C-C9D3-4060-B5C3-5DDA8C7E0599}"/>
                  </a:ext>
                </a:extLst>
              </p:cNvPr>
              <p:cNvSpPr txBox="1"/>
              <p:nvPr/>
            </p:nvSpPr>
            <p:spPr>
              <a:xfrm>
                <a:off x="6839984" y="2798157"/>
                <a:ext cx="1393389" cy="169277"/>
              </a:xfrm>
              <a:prstGeom prst="rect">
                <a:avLst/>
              </a:prstGeom>
              <a:noFill/>
            </p:spPr>
            <p:txBody>
              <a:bodyPr wrap="square" lIns="0" tIns="0" rIns="0" bIns="0" rtlCol="0">
                <a:spAutoFit/>
              </a:bodyPr>
              <a:lstStyle/>
              <a:p>
                <a:pPr algn="l"/>
                <a:r>
                  <a:rPr lang="en-US" sz="1100" spc="-10">
                    <a:solidFill>
                      <a:schemeClr val="bg1"/>
                    </a:solidFill>
                    <a:latin typeface="Segoe UI Black" panose="020B0A02040204020203" pitchFamily="34" charset="0"/>
                    <a:ea typeface="Segoe UI Black" panose="020B0A02040204020203" pitchFamily="34" charset="0"/>
                  </a:rPr>
                  <a:t>POWER YOUR</a:t>
                </a:r>
                <a:endParaRPr lang="en-US" sz="1100" spc="-10" dirty="0" err="1">
                  <a:solidFill>
                    <a:schemeClr val="bg1"/>
                  </a:solidFill>
                  <a:latin typeface="Segoe UI Black" panose="020B0A02040204020203" pitchFamily="34" charset="0"/>
                  <a:ea typeface="Segoe UI Black" panose="020B0A02040204020203" pitchFamily="34" charset="0"/>
                </a:endParaRPr>
              </a:p>
            </p:txBody>
          </p:sp>
          <p:sp>
            <p:nvSpPr>
              <p:cNvPr id="88" name="TextBox 87">
                <a:extLst>
                  <a:ext uri="{FF2B5EF4-FFF2-40B4-BE49-F238E27FC236}">
                    <a16:creationId xmlns:a16="http://schemas.microsoft.com/office/drawing/2014/main" id="{533FCD5B-00CC-4B2D-8D8F-94048964FF1D}"/>
                  </a:ext>
                </a:extLst>
              </p:cNvPr>
              <p:cNvSpPr txBox="1"/>
              <p:nvPr/>
            </p:nvSpPr>
            <p:spPr>
              <a:xfrm>
                <a:off x="6839984" y="2927171"/>
                <a:ext cx="1032715" cy="169277"/>
              </a:xfrm>
              <a:prstGeom prst="rect">
                <a:avLst/>
              </a:prstGeom>
              <a:noFill/>
            </p:spPr>
            <p:txBody>
              <a:bodyPr wrap="square" lIns="0" tIns="0" rIns="0" bIns="0" rtlCol="0">
                <a:spAutoFit/>
              </a:bodyPr>
              <a:lstStyle/>
              <a:p>
                <a:pPr algn="l"/>
                <a:r>
                  <a:rPr lang="en-US" sz="1100" spc="-10">
                    <a:solidFill>
                      <a:srgbClr val="9BF00B"/>
                    </a:solidFill>
                    <a:latin typeface="Segoe UI Black" panose="020B0A02040204020203" pitchFamily="34" charset="0"/>
                    <a:ea typeface="Segoe UI Black" panose="020B0A02040204020203" pitchFamily="34" charset="0"/>
                  </a:rPr>
                  <a:t>DREAMS</a:t>
                </a:r>
                <a:endParaRPr lang="en-US" sz="1100" spc="-10" dirty="0" err="1">
                  <a:solidFill>
                    <a:srgbClr val="9BF00B"/>
                  </a:solidFill>
                  <a:latin typeface="Segoe UI Black" panose="020B0A02040204020203" pitchFamily="34" charset="0"/>
                  <a:ea typeface="Segoe UI Black" panose="020B0A02040204020203" pitchFamily="34" charset="0"/>
                </a:endParaRPr>
              </a:p>
            </p:txBody>
          </p:sp>
          <p:pic>
            <p:nvPicPr>
              <p:cNvPr id="89" name="Graphic 88">
                <a:extLst>
                  <a:ext uri="{FF2B5EF4-FFF2-40B4-BE49-F238E27FC236}">
                    <a16:creationId xmlns:a16="http://schemas.microsoft.com/office/drawing/2014/main" id="{A7758924-D91B-4584-83DD-F91AF68A8C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3458" y="3244430"/>
                <a:ext cx="317806" cy="92452"/>
              </a:xfrm>
              <a:prstGeom prst="rect">
                <a:avLst/>
              </a:prstGeom>
            </p:spPr>
          </p:pic>
          <p:sp>
            <p:nvSpPr>
              <p:cNvPr id="90" name="TextBox 89">
                <a:extLst>
                  <a:ext uri="{FF2B5EF4-FFF2-40B4-BE49-F238E27FC236}">
                    <a16:creationId xmlns:a16="http://schemas.microsoft.com/office/drawing/2014/main" id="{93BB35AA-E799-448B-9743-4C92E8D05890}"/>
                  </a:ext>
                </a:extLst>
              </p:cNvPr>
              <p:cNvSpPr txBox="1"/>
              <p:nvPr/>
            </p:nvSpPr>
            <p:spPr>
              <a:xfrm>
                <a:off x="6839984" y="3464232"/>
                <a:ext cx="1570820" cy="100027"/>
              </a:xfrm>
              <a:prstGeom prst="rect">
                <a:avLst/>
              </a:prstGeom>
              <a:noFill/>
            </p:spPr>
            <p:txBody>
              <a:bodyPr wrap="square" lIns="0" tIns="0" rIns="0" bIns="0" rtlCol="0">
                <a:spAutoFit/>
              </a:bodyPr>
              <a:lstStyle/>
              <a:p>
                <a:pPr algn="l"/>
                <a:r>
                  <a:rPr lang="en-US" sz="650" spc="-10">
                    <a:solidFill>
                      <a:schemeClr val="bg1"/>
                    </a:solidFill>
                    <a:latin typeface="+mj-lt"/>
                  </a:rPr>
                  <a:t>Pre-order a new Xbox console today </a:t>
                </a:r>
                <a:endParaRPr lang="en-US" sz="650" spc="-10" dirty="0" err="1">
                  <a:solidFill>
                    <a:schemeClr val="bg1"/>
                  </a:solidFill>
                  <a:latin typeface="+mj-lt"/>
                </a:endParaRPr>
              </a:p>
            </p:txBody>
          </p:sp>
        </p:grpSp>
      </p:grpSp>
    </p:spTree>
    <p:custDataLst>
      <p:tags r:id="rId1"/>
    </p:custDataLst>
    <p:extLst>
      <p:ext uri="{BB962C8B-B14F-4D97-AF65-F5344CB8AC3E}">
        <p14:creationId xmlns:p14="http://schemas.microsoft.com/office/powerpoint/2010/main" val="30489319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VideoExtensions">
            <a:extLst>
              <a:ext uri="{FF2B5EF4-FFF2-40B4-BE49-F238E27FC236}">
                <a16:creationId xmlns:a16="http://schemas.microsoft.com/office/drawing/2014/main" id="{921B251E-B773-4E05-883F-8C53BAC8B9BA}"/>
              </a:ext>
            </a:extLst>
          </p:cNvPr>
          <p:cNvGrpSpPr/>
          <p:nvPr/>
        </p:nvGrpSpPr>
        <p:grpSpPr>
          <a:xfrm>
            <a:off x="0" y="0"/>
            <a:ext cx="7487016" cy="6858000"/>
            <a:chOff x="0" y="0"/>
            <a:chExt cx="7487016" cy="6858000"/>
          </a:xfrm>
        </p:grpSpPr>
        <p:sp>
          <p:nvSpPr>
            <p:cNvPr id="6" name="Rectangle 5">
              <a:extLst>
                <a:ext uri="{FF2B5EF4-FFF2-40B4-BE49-F238E27FC236}">
                  <a16:creationId xmlns:a16="http://schemas.microsoft.com/office/drawing/2014/main" id="{14AD983C-3EAD-471E-AC09-6F6C9F9E5EED}"/>
                </a:ext>
              </a:extLst>
            </p:cNvPr>
            <p:cNvSpPr/>
            <p:nvPr/>
          </p:nvSpPr>
          <p:spPr bwMode="auto">
            <a:xfrm>
              <a:off x="0" y="0"/>
              <a:ext cx="7487016" cy="68580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 name="Picture 1" descr="Graphical user interface, text, application, email&#10;&#10;Description automatically generated">
              <a:extLst>
                <a:ext uri="{FF2B5EF4-FFF2-40B4-BE49-F238E27FC236}">
                  <a16:creationId xmlns:a16="http://schemas.microsoft.com/office/drawing/2014/main" id="{ADF92B99-048E-4D47-9D80-624F12DBC4CE}"/>
                </a:ext>
              </a:extLst>
            </p:cNvPr>
            <p:cNvPicPr>
              <a:picLocks noChangeAspect="1"/>
            </p:cNvPicPr>
            <p:nvPr/>
          </p:nvPicPr>
          <p:blipFill>
            <a:blip r:embed="rId4"/>
            <a:stretch>
              <a:fillRect/>
            </a:stretch>
          </p:blipFill>
          <p:spPr>
            <a:xfrm>
              <a:off x="2377440" y="937994"/>
              <a:ext cx="4766594" cy="2040945"/>
            </a:xfrm>
            <a:prstGeom prst="rect">
              <a:avLst/>
            </a:prstGeom>
            <a:ln w="12700">
              <a:solidFill>
                <a:srgbClr val="D2D2D2"/>
              </a:solidFill>
            </a:ln>
            <a:effectLst>
              <a:outerShdw dist="63500" dir="2700000" algn="tl" rotWithShape="0">
                <a:srgbClr val="D2D2D2"/>
              </a:outerShdw>
            </a:effectLst>
          </p:spPr>
        </p:pic>
        <p:sp>
          <p:nvSpPr>
            <p:cNvPr id="15" name="TextBox 14">
              <a:extLst>
                <a:ext uri="{FF2B5EF4-FFF2-40B4-BE49-F238E27FC236}">
                  <a16:creationId xmlns:a16="http://schemas.microsoft.com/office/drawing/2014/main" id="{9C328A8D-C8A5-4D3E-B01B-5B7EAAE425B9}"/>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Video Extensions in search ads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grpSp>
      <p:pic>
        <p:nvPicPr>
          <p:cNvPr id="77" name="Picture 76">
            <a:extLst>
              <a:ext uri="{FF2B5EF4-FFF2-40B4-BE49-F238E27FC236}">
                <a16:creationId xmlns:a16="http://schemas.microsoft.com/office/drawing/2014/main" id="{4B744FBE-1104-4145-9868-96E6F91C9269}"/>
              </a:ext>
            </a:extLst>
          </p:cNvPr>
          <p:cNvPicPr>
            <a:picLocks noChangeAspect="1"/>
          </p:cNvPicPr>
          <p:nvPr/>
        </p:nvPicPr>
        <p:blipFill>
          <a:blip r:embed="rId5"/>
          <a:srcRect/>
          <a:stretch/>
        </p:blipFill>
        <p:spPr>
          <a:xfrm>
            <a:off x="3087968" y="3529584"/>
            <a:ext cx="3749261" cy="2389880"/>
          </a:xfrm>
          <a:prstGeom prst="rect">
            <a:avLst/>
          </a:prstGeom>
          <a:solidFill>
            <a:schemeClr val="bg1"/>
          </a:solidFill>
          <a:ln w="12700">
            <a:solidFill>
              <a:srgbClr val="D2D2D2"/>
            </a:solidFill>
          </a:ln>
          <a:effectLst/>
        </p:spPr>
      </p:pic>
      <p:pic>
        <p:nvPicPr>
          <p:cNvPr id="76" name="Picture 75">
            <a:extLst>
              <a:ext uri="{FF2B5EF4-FFF2-40B4-BE49-F238E27FC236}">
                <a16:creationId xmlns:a16="http://schemas.microsoft.com/office/drawing/2014/main" id="{B798C444-913A-4F6D-9934-F2F57EB2EC54}"/>
              </a:ext>
            </a:extLst>
          </p:cNvPr>
          <p:cNvPicPr>
            <a:picLocks noChangeAspect="1"/>
          </p:cNvPicPr>
          <p:nvPr/>
        </p:nvPicPr>
        <p:blipFill>
          <a:blip r:embed="rId6"/>
          <a:srcRect/>
          <a:stretch/>
        </p:blipFill>
        <p:spPr>
          <a:xfrm>
            <a:off x="3087967" y="3529584"/>
            <a:ext cx="3749262" cy="2389880"/>
          </a:xfrm>
          <a:prstGeom prst="rect">
            <a:avLst/>
          </a:prstGeom>
          <a:solidFill>
            <a:schemeClr val="bg1"/>
          </a:solidFill>
          <a:ln w="12700">
            <a:solidFill>
              <a:srgbClr val="D2D2D2"/>
            </a:solidFill>
          </a:ln>
          <a:effectLst/>
        </p:spPr>
      </p:pic>
      <p:pic>
        <p:nvPicPr>
          <p:cNvPr id="5" name="Picture 4">
            <a:extLst>
              <a:ext uri="{FF2B5EF4-FFF2-40B4-BE49-F238E27FC236}">
                <a16:creationId xmlns:a16="http://schemas.microsoft.com/office/drawing/2014/main" id="{A9883184-0244-4AE5-B92C-B07A925B9610}"/>
              </a:ext>
            </a:extLst>
          </p:cNvPr>
          <p:cNvPicPr>
            <a:picLocks noChangeAspect="1"/>
          </p:cNvPicPr>
          <p:nvPr/>
        </p:nvPicPr>
        <p:blipFill>
          <a:blip r:embed="rId7"/>
          <a:srcRect/>
          <a:stretch/>
        </p:blipFill>
        <p:spPr>
          <a:xfrm>
            <a:off x="3087967" y="3530125"/>
            <a:ext cx="3749262" cy="2389881"/>
          </a:xfrm>
          <a:prstGeom prst="rect">
            <a:avLst/>
          </a:prstGeom>
          <a:solidFill>
            <a:schemeClr val="bg1"/>
          </a:solidFill>
          <a:ln w="12700">
            <a:solidFill>
              <a:srgbClr val="D2D2D2"/>
            </a:solidFill>
          </a:ln>
          <a:effectLst/>
        </p:spPr>
      </p:pic>
      <p:sp>
        <p:nvSpPr>
          <p:cNvPr id="7" name="Arrow: Right 6">
            <a:extLst>
              <a:ext uri="{FF2B5EF4-FFF2-40B4-BE49-F238E27FC236}">
                <a16:creationId xmlns:a16="http://schemas.microsoft.com/office/drawing/2014/main" id="{E7A4835F-209B-4C24-B24E-9933B3FBEADE}"/>
              </a:ext>
            </a:extLst>
          </p:cNvPr>
          <p:cNvSpPr/>
          <p:nvPr/>
        </p:nvSpPr>
        <p:spPr bwMode="auto">
          <a:xfrm rot="5400000">
            <a:off x="6014021" y="3073094"/>
            <a:ext cx="1126366" cy="406548"/>
          </a:xfrm>
          <a:prstGeom prst="rightArrow">
            <a:avLst/>
          </a:prstGeom>
          <a:solidFill>
            <a:schemeClr val="bg1"/>
          </a:solidFill>
          <a:ln w="317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DF0B7D25-3A27-42CF-B6FB-C030D2E1DA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8078" y="5497376"/>
            <a:ext cx="3749040" cy="136494"/>
          </a:xfrm>
          <a:prstGeom prst="rect">
            <a:avLst/>
          </a:prstGeom>
        </p:spPr>
      </p:pic>
      <p:sp>
        <p:nvSpPr>
          <p:cNvPr id="37" name="0:00">
            <a:extLst>
              <a:ext uri="{FF2B5EF4-FFF2-40B4-BE49-F238E27FC236}">
                <a16:creationId xmlns:a16="http://schemas.microsoft.com/office/drawing/2014/main" id="{782E822F-64BE-47A5-9A5B-6A99C3EA7D24}"/>
              </a:ext>
            </a:extLst>
          </p:cNvPr>
          <p:cNvSpPr txBox="1"/>
          <p:nvPr/>
        </p:nvSpPr>
        <p:spPr>
          <a:xfrm>
            <a:off x="3255264" y="5527309"/>
            <a:ext cx="145623"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0:00</a:t>
            </a:r>
            <a:endParaRPr lang="en-US" sz="500" dirty="0" err="1">
              <a:solidFill>
                <a:srgbClr val="E6E6E6"/>
              </a:solidFill>
              <a:latin typeface="Arial" panose="020B0604020202020204" pitchFamily="34" charset="0"/>
              <a:cs typeface="Arial" panose="020B0604020202020204" pitchFamily="34" charset="0"/>
            </a:endParaRPr>
          </a:p>
        </p:txBody>
      </p:sp>
      <p:sp>
        <p:nvSpPr>
          <p:cNvPr id="38" name="0:01">
            <a:extLst>
              <a:ext uri="{FF2B5EF4-FFF2-40B4-BE49-F238E27FC236}">
                <a16:creationId xmlns:a16="http://schemas.microsoft.com/office/drawing/2014/main" id="{0E827D78-4CE1-4BDE-8861-22770C910664}"/>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0:01</a:t>
            </a:r>
            <a:endParaRPr lang="en-US" sz="500" dirty="0" err="1">
              <a:solidFill>
                <a:srgbClr val="E6E6E6"/>
              </a:solidFill>
              <a:latin typeface="Arial" panose="020B0604020202020204" pitchFamily="34" charset="0"/>
              <a:cs typeface="Arial" panose="020B0604020202020204" pitchFamily="34" charset="0"/>
            </a:endParaRPr>
          </a:p>
        </p:txBody>
      </p:sp>
      <p:sp>
        <p:nvSpPr>
          <p:cNvPr id="49" name="0:02">
            <a:extLst>
              <a:ext uri="{FF2B5EF4-FFF2-40B4-BE49-F238E27FC236}">
                <a16:creationId xmlns:a16="http://schemas.microsoft.com/office/drawing/2014/main" id="{E4683247-2D1C-4B27-B12C-69AE0AB13CFB}"/>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0:02</a:t>
            </a:r>
            <a:endParaRPr lang="en-US" sz="500" dirty="0" err="1">
              <a:solidFill>
                <a:srgbClr val="E6E6E6"/>
              </a:solidFill>
              <a:latin typeface="Arial" panose="020B0604020202020204" pitchFamily="34" charset="0"/>
              <a:cs typeface="Arial" panose="020B0604020202020204" pitchFamily="34" charset="0"/>
            </a:endParaRPr>
          </a:p>
        </p:txBody>
      </p:sp>
      <p:sp>
        <p:nvSpPr>
          <p:cNvPr id="50" name="0:03">
            <a:extLst>
              <a:ext uri="{FF2B5EF4-FFF2-40B4-BE49-F238E27FC236}">
                <a16:creationId xmlns:a16="http://schemas.microsoft.com/office/drawing/2014/main" id="{35532201-EFF9-44C5-B0A1-24D963BFB1F4}"/>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0:03</a:t>
            </a:r>
            <a:endParaRPr lang="en-US" sz="500" dirty="0" err="1">
              <a:solidFill>
                <a:srgbClr val="E6E6E6"/>
              </a:solidFill>
              <a:latin typeface="Arial" panose="020B0604020202020204" pitchFamily="34" charset="0"/>
              <a:cs typeface="Arial" panose="020B0604020202020204" pitchFamily="34" charset="0"/>
            </a:endParaRPr>
          </a:p>
        </p:txBody>
      </p:sp>
      <p:sp>
        <p:nvSpPr>
          <p:cNvPr id="51" name="0:04">
            <a:extLst>
              <a:ext uri="{FF2B5EF4-FFF2-40B4-BE49-F238E27FC236}">
                <a16:creationId xmlns:a16="http://schemas.microsoft.com/office/drawing/2014/main" id="{5BA0EA9A-0B64-42C9-96D7-76534B026B47}"/>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0:04</a:t>
            </a:r>
            <a:endParaRPr lang="en-US" sz="500" dirty="0" err="1">
              <a:solidFill>
                <a:srgbClr val="E6E6E6"/>
              </a:solidFill>
              <a:latin typeface="Arial" panose="020B0604020202020204" pitchFamily="34" charset="0"/>
              <a:cs typeface="Arial" panose="020B0604020202020204" pitchFamily="34" charset="0"/>
            </a:endParaRPr>
          </a:p>
        </p:txBody>
      </p:sp>
      <p:sp>
        <p:nvSpPr>
          <p:cNvPr id="52" name="0:05">
            <a:extLst>
              <a:ext uri="{FF2B5EF4-FFF2-40B4-BE49-F238E27FC236}">
                <a16:creationId xmlns:a16="http://schemas.microsoft.com/office/drawing/2014/main" id="{0A552636-93B7-4F5A-93B8-D6BFB50399FB}"/>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0:05</a:t>
            </a:r>
            <a:endParaRPr lang="en-US" sz="500" dirty="0" err="1">
              <a:solidFill>
                <a:srgbClr val="E6E6E6"/>
              </a:solidFill>
              <a:latin typeface="Arial" panose="020B0604020202020204" pitchFamily="34" charset="0"/>
              <a:cs typeface="Arial" panose="020B0604020202020204" pitchFamily="34" charset="0"/>
            </a:endParaRPr>
          </a:p>
        </p:txBody>
      </p:sp>
      <p:sp>
        <p:nvSpPr>
          <p:cNvPr id="53" name="0:06">
            <a:extLst>
              <a:ext uri="{FF2B5EF4-FFF2-40B4-BE49-F238E27FC236}">
                <a16:creationId xmlns:a16="http://schemas.microsoft.com/office/drawing/2014/main" id="{4078BD46-EECE-4AFF-BAF8-B5DD5AD44C3C}"/>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0:06</a:t>
            </a:r>
            <a:endParaRPr lang="en-US" sz="500" dirty="0" err="1">
              <a:solidFill>
                <a:srgbClr val="E6E6E6"/>
              </a:solidFill>
              <a:latin typeface="Arial" panose="020B0604020202020204" pitchFamily="34" charset="0"/>
              <a:cs typeface="Arial" panose="020B0604020202020204" pitchFamily="34" charset="0"/>
            </a:endParaRPr>
          </a:p>
        </p:txBody>
      </p:sp>
      <p:sp>
        <p:nvSpPr>
          <p:cNvPr id="54" name="0:07">
            <a:extLst>
              <a:ext uri="{FF2B5EF4-FFF2-40B4-BE49-F238E27FC236}">
                <a16:creationId xmlns:a16="http://schemas.microsoft.com/office/drawing/2014/main" id="{FF9AB3D0-E494-4326-894A-C5C21E6B7F53}"/>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0:07</a:t>
            </a:r>
            <a:endParaRPr lang="en-US" sz="500" dirty="0" err="1">
              <a:solidFill>
                <a:srgbClr val="E6E6E6"/>
              </a:solidFill>
              <a:latin typeface="Arial" panose="020B0604020202020204" pitchFamily="34" charset="0"/>
              <a:cs typeface="Arial" panose="020B0604020202020204" pitchFamily="34" charset="0"/>
            </a:endParaRPr>
          </a:p>
        </p:txBody>
      </p:sp>
      <p:sp>
        <p:nvSpPr>
          <p:cNvPr id="55" name="0:08">
            <a:extLst>
              <a:ext uri="{FF2B5EF4-FFF2-40B4-BE49-F238E27FC236}">
                <a16:creationId xmlns:a16="http://schemas.microsoft.com/office/drawing/2014/main" id="{406F0017-0505-476A-B1E7-462E76EC89B8}"/>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0:08</a:t>
            </a:r>
            <a:endParaRPr lang="en-US" sz="500" dirty="0" err="1">
              <a:solidFill>
                <a:srgbClr val="E6E6E6"/>
              </a:solidFill>
              <a:latin typeface="Arial" panose="020B0604020202020204" pitchFamily="34" charset="0"/>
              <a:cs typeface="Arial" panose="020B0604020202020204" pitchFamily="34" charset="0"/>
            </a:endParaRPr>
          </a:p>
        </p:txBody>
      </p:sp>
      <p:sp>
        <p:nvSpPr>
          <p:cNvPr id="56" name="0:09">
            <a:extLst>
              <a:ext uri="{FF2B5EF4-FFF2-40B4-BE49-F238E27FC236}">
                <a16:creationId xmlns:a16="http://schemas.microsoft.com/office/drawing/2014/main" id="{071FAB92-38C5-412A-845B-6E93116913A1}"/>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0:09</a:t>
            </a:r>
            <a:endParaRPr lang="en-US" sz="500" dirty="0" err="1">
              <a:solidFill>
                <a:srgbClr val="E6E6E6"/>
              </a:solidFill>
              <a:latin typeface="Arial" panose="020B0604020202020204" pitchFamily="34" charset="0"/>
              <a:cs typeface="Arial" panose="020B0604020202020204" pitchFamily="34" charset="0"/>
            </a:endParaRPr>
          </a:p>
        </p:txBody>
      </p:sp>
      <p:sp>
        <p:nvSpPr>
          <p:cNvPr id="57" name="0:10">
            <a:extLst>
              <a:ext uri="{FF2B5EF4-FFF2-40B4-BE49-F238E27FC236}">
                <a16:creationId xmlns:a16="http://schemas.microsoft.com/office/drawing/2014/main" id="{C5D88C94-1B1D-4476-A976-1E57D099D45F}"/>
              </a:ext>
            </a:extLst>
          </p:cNvPr>
          <p:cNvSpPr txBox="1"/>
          <p:nvPr/>
        </p:nvSpPr>
        <p:spPr>
          <a:xfrm>
            <a:off x="3255264" y="5527309"/>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0:10</a:t>
            </a:r>
            <a:endParaRPr lang="en-US" sz="500" dirty="0" err="1">
              <a:solidFill>
                <a:srgbClr val="E6E6E6"/>
              </a:solidFill>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6F51BA1B-ED4E-4E94-9BC8-05D8DAA6D9FB}"/>
              </a:ext>
            </a:extLst>
          </p:cNvPr>
          <p:cNvSpPr/>
          <p:nvPr/>
        </p:nvSpPr>
        <p:spPr>
          <a:xfrm>
            <a:off x="3463746" y="5552878"/>
            <a:ext cx="2407432" cy="27431"/>
          </a:xfrm>
          <a:custGeom>
            <a:avLst/>
            <a:gdLst>
              <a:gd name="connsiteX0" fmla="*/ 2393716 w 2407432"/>
              <a:gd name="connsiteY0" fmla="*/ 0 h 27431"/>
              <a:gd name="connsiteX1" fmla="*/ 2407432 w 2407432"/>
              <a:gd name="connsiteY1" fmla="*/ 0 h 27431"/>
              <a:gd name="connsiteX2" fmla="*/ 2407432 w 2407432"/>
              <a:gd name="connsiteY2" fmla="*/ 27432 h 27431"/>
              <a:gd name="connsiteX3" fmla="*/ 2393716 w 2407432"/>
              <a:gd name="connsiteY3" fmla="*/ 27432 h 27431"/>
              <a:gd name="connsiteX4" fmla="*/ 13716 w 2407432"/>
              <a:gd name="connsiteY4" fmla="*/ 27432 h 27431"/>
              <a:gd name="connsiteX5" fmla="*/ 0 w 2407432"/>
              <a:gd name="connsiteY5" fmla="*/ 27432 h 27431"/>
              <a:gd name="connsiteX6" fmla="*/ 0 w 2407432"/>
              <a:gd name="connsiteY6" fmla="*/ 0 h 27431"/>
              <a:gd name="connsiteX7" fmla="*/ 13716 w 2407432"/>
              <a:gd name="connsiteY7"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432" h="27431">
                <a:moveTo>
                  <a:pt x="2393716" y="0"/>
                </a:moveTo>
                <a:cubicBezTo>
                  <a:pt x="2401292" y="0"/>
                  <a:pt x="2407432" y="0"/>
                  <a:pt x="2407432" y="0"/>
                </a:cubicBezTo>
                <a:lnTo>
                  <a:pt x="2407432" y="27432"/>
                </a:lnTo>
                <a:cubicBezTo>
                  <a:pt x="2407432" y="27432"/>
                  <a:pt x="2401292" y="27432"/>
                  <a:pt x="2393716" y="27432"/>
                </a:cubicBezTo>
                <a:lnTo>
                  <a:pt x="13716" y="27432"/>
                </a:lnTo>
                <a:cubicBezTo>
                  <a:pt x="6141" y="27432"/>
                  <a:pt x="0" y="27432"/>
                  <a:pt x="0" y="27432"/>
                </a:cubicBezTo>
                <a:lnTo>
                  <a:pt x="0" y="0"/>
                </a:lnTo>
                <a:cubicBezTo>
                  <a:pt x="0" y="0"/>
                  <a:pt x="6141" y="0"/>
                  <a:pt x="13716" y="0"/>
                </a:cubicBezTo>
                <a:close/>
              </a:path>
            </a:pathLst>
          </a:custGeom>
          <a:solidFill>
            <a:srgbClr val="E6E6E6"/>
          </a:solidFill>
          <a:ln w="912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872F42D-3D81-4089-93C6-FFC7FB806E75}"/>
              </a:ext>
            </a:extLst>
          </p:cNvPr>
          <p:cNvSpPr/>
          <p:nvPr/>
        </p:nvSpPr>
        <p:spPr>
          <a:xfrm>
            <a:off x="3462645" y="5552878"/>
            <a:ext cx="2414016" cy="27431"/>
          </a:xfrm>
          <a:custGeom>
            <a:avLst/>
            <a:gdLst>
              <a:gd name="connsiteX0" fmla="*/ 1741658 w 1755373"/>
              <a:gd name="connsiteY0" fmla="*/ 0 h 27431"/>
              <a:gd name="connsiteX1" fmla="*/ 1755374 w 1755373"/>
              <a:gd name="connsiteY1" fmla="*/ 0 h 27431"/>
              <a:gd name="connsiteX2" fmla="*/ 1755374 w 1755373"/>
              <a:gd name="connsiteY2" fmla="*/ 27432 h 27431"/>
              <a:gd name="connsiteX3" fmla="*/ 1741658 w 1755373"/>
              <a:gd name="connsiteY3" fmla="*/ 27432 h 27431"/>
              <a:gd name="connsiteX4" fmla="*/ 13716 w 1755373"/>
              <a:gd name="connsiteY4" fmla="*/ 27432 h 27431"/>
              <a:gd name="connsiteX5" fmla="*/ 0 w 1755373"/>
              <a:gd name="connsiteY5" fmla="*/ 27432 h 27431"/>
              <a:gd name="connsiteX6" fmla="*/ 0 w 1755373"/>
              <a:gd name="connsiteY6" fmla="*/ 0 h 27431"/>
              <a:gd name="connsiteX7" fmla="*/ 13716 w 1755373"/>
              <a:gd name="connsiteY7"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373" h="27431">
                <a:moveTo>
                  <a:pt x="1741658" y="0"/>
                </a:moveTo>
                <a:cubicBezTo>
                  <a:pt x="1749233" y="0"/>
                  <a:pt x="1755374" y="0"/>
                  <a:pt x="1755374" y="0"/>
                </a:cubicBezTo>
                <a:lnTo>
                  <a:pt x="1755374" y="27432"/>
                </a:lnTo>
                <a:cubicBezTo>
                  <a:pt x="1755374" y="27432"/>
                  <a:pt x="1749233" y="27432"/>
                  <a:pt x="1741658" y="27432"/>
                </a:cubicBezTo>
                <a:lnTo>
                  <a:pt x="13716" y="27432"/>
                </a:lnTo>
                <a:cubicBezTo>
                  <a:pt x="6141" y="27432"/>
                  <a:pt x="0" y="27432"/>
                  <a:pt x="0" y="27432"/>
                </a:cubicBezTo>
                <a:lnTo>
                  <a:pt x="0" y="0"/>
                </a:lnTo>
                <a:cubicBezTo>
                  <a:pt x="0" y="0"/>
                  <a:pt x="6141" y="0"/>
                  <a:pt x="13716" y="0"/>
                </a:cubicBezTo>
                <a:close/>
              </a:path>
            </a:pathLst>
          </a:custGeom>
          <a:solidFill>
            <a:srgbClr val="666766"/>
          </a:solidFill>
          <a:ln w="9127" cap="flat">
            <a:no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57CFD397-67BE-47DA-82E0-7EF752A54B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45317" y="5097958"/>
            <a:ext cx="657225" cy="247650"/>
          </a:xfrm>
          <a:prstGeom prst="rect">
            <a:avLst/>
          </a:prstGeom>
        </p:spPr>
      </p:pic>
      <p:pic>
        <p:nvPicPr>
          <p:cNvPr id="26" name="Graphic 25">
            <a:extLst>
              <a:ext uri="{FF2B5EF4-FFF2-40B4-BE49-F238E27FC236}">
                <a16:creationId xmlns:a16="http://schemas.microsoft.com/office/drawing/2014/main" id="{7262C60E-D483-45D7-B95C-DF3BA108AA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0534" y="5097958"/>
            <a:ext cx="1524000" cy="247650"/>
          </a:xfrm>
          <a:prstGeom prst="rect">
            <a:avLst/>
          </a:prstGeom>
        </p:spPr>
      </p:pic>
      <p:grpSp>
        <p:nvGrpSpPr>
          <p:cNvPr id="22" name="!!MultimediaAds">
            <a:extLst>
              <a:ext uri="{FF2B5EF4-FFF2-40B4-BE49-F238E27FC236}">
                <a16:creationId xmlns:a16="http://schemas.microsoft.com/office/drawing/2014/main" id="{3A3E7269-1117-4470-BAC7-2FB348F13247}"/>
              </a:ext>
            </a:extLst>
          </p:cNvPr>
          <p:cNvGrpSpPr/>
          <p:nvPr/>
        </p:nvGrpSpPr>
        <p:grpSpPr>
          <a:xfrm>
            <a:off x="7488936" y="0"/>
            <a:ext cx="7487016" cy="6858000"/>
            <a:chOff x="2338468" y="0"/>
            <a:chExt cx="7487016" cy="6858000"/>
          </a:xfrm>
        </p:grpSpPr>
        <p:sp>
          <p:nvSpPr>
            <p:cNvPr id="23" name="Rectangle 22">
              <a:extLst>
                <a:ext uri="{FF2B5EF4-FFF2-40B4-BE49-F238E27FC236}">
                  <a16:creationId xmlns:a16="http://schemas.microsoft.com/office/drawing/2014/main" id="{E6003284-A466-4D3B-B94E-DCEFBE749919}"/>
                </a:ext>
              </a:extLst>
            </p:cNvPr>
            <p:cNvSpPr/>
            <p:nvPr/>
          </p:nvSpPr>
          <p:spPr bwMode="auto">
            <a:xfrm>
              <a:off x="2338468" y="0"/>
              <a:ext cx="7487016" cy="6858000"/>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TextBox 23">
              <a:extLst>
                <a:ext uri="{FF2B5EF4-FFF2-40B4-BE49-F238E27FC236}">
                  <a16:creationId xmlns:a16="http://schemas.microsoft.com/office/drawing/2014/main" id="{E9CB479F-25AB-48EB-BEAF-8255B551E761}"/>
                </a:ext>
              </a:extLst>
            </p:cNvPr>
            <p:cNvSpPr txBox="1"/>
            <p:nvPr/>
          </p:nvSpPr>
          <p:spPr>
            <a:xfrm>
              <a:off x="2534558" y="3344273"/>
              <a:ext cx="204054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Multimedia Ads </a:t>
              </a:r>
              <a:b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on search pages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pic>
          <p:nvPicPr>
            <p:cNvPr id="25" name="Picture 24" descr="Graphical user interface, text, application&#10;&#10;Description automatically generated">
              <a:extLst>
                <a:ext uri="{FF2B5EF4-FFF2-40B4-BE49-F238E27FC236}">
                  <a16:creationId xmlns:a16="http://schemas.microsoft.com/office/drawing/2014/main" id="{FC9ABA77-9CEC-4EDF-A62F-87A809D46F66}"/>
                </a:ext>
              </a:extLst>
            </p:cNvPr>
            <p:cNvPicPr>
              <a:picLocks noChangeAspect="1"/>
            </p:cNvPicPr>
            <p:nvPr/>
          </p:nvPicPr>
          <p:blipFill>
            <a:blip r:embed="rId14"/>
            <a:stretch>
              <a:fillRect/>
            </a:stretch>
          </p:blipFill>
          <p:spPr>
            <a:xfrm>
              <a:off x="4736055" y="2429570"/>
              <a:ext cx="4846320" cy="1998861"/>
            </a:xfrm>
            <a:prstGeom prst="rect">
              <a:avLst/>
            </a:prstGeom>
            <a:solidFill>
              <a:schemeClr val="bg1"/>
            </a:solidFill>
            <a:ln w="12700">
              <a:solidFill>
                <a:srgbClr val="D2D2D2"/>
              </a:solidFill>
            </a:ln>
            <a:effectLst>
              <a:outerShdw dist="63500" dir="2700000" algn="tl" rotWithShape="0">
                <a:srgbClr val="D2D2D2"/>
              </a:outerShdw>
            </a:effectLst>
          </p:spPr>
        </p:pic>
      </p:grpSp>
      <p:grpSp>
        <p:nvGrpSpPr>
          <p:cNvPr id="35" name="!!VideoAds">
            <a:extLst>
              <a:ext uri="{FF2B5EF4-FFF2-40B4-BE49-F238E27FC236}">
                <a16:creationId xmlns:a16="http://schemas.microsoft.com/office/drawing/2014/main" id="{E766BE7E-2688-4573-B61C-A27679705FAA}"/>
              </a:ext>
            </a:extLst>
          </p:cNvPr>
          <p:cNvGrpSpPr/>
          <p:nvPr/>
        </p:nvGrpSpPr>
        <p:grpSpPr>
          <a:xfrm>
            <a:off x="9829800" y="0"/>
            <a:ext cx="7827264" cy="6858000"/>
            <a:chOff x="9189720" y="0"/>
            <a:chExt cx="7827264" cy="6858000"/>
          </a:xfrm>
        </p:grpSpPr>
        <p:sp>
          <p:nvSpPr>
            <p:cNvPr id="36" name="Rectangle 35">
              <a:extLst>
                <a:ext uri="{FF2B5EF4-FFF2-40B4-BE49-F238E27FC236}">
                  <a16:creationId xmlns:a16="http://schemas.microsoft.com/office/drawing/2014/main" id="{F8FD59D6-02CF-4259-AC68-91F46F6FF4BA}"/>
                </a:ext>
              </a:extLst>
            </p:cNvPr>
            <p:cNvSpPr/>
            <p:nvPr/>
          </p:nvSpPr>
          <p:spPr bwMode="auto">
            <a:xfrm>
              <a:off x="9189720" y="0"/>
              <a:ext cx="7487016"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TextBox 38">
              <a:extLst>
                <a:ext uri="{FF2B5EF4-FFF2-40B4-BE49-F238E27FC236}">
                  <a16:creationId xmlns:a16="http://schemas.microsoft.com/office/drawing/2014/main" id="{7906A895-446A-4222-82E6-F8A657C04042}"/>
                </a:ext>
              </a:extLst>
            </p:cNvPr>
            <p:cNvSpPr txBox="1"/>
            <p:nvPr/>
          </p:nvSpPr>
          <p:spPr>
            <a:xfrm>
              <a:off x="9372600" y="3344273"/>
              <a:ext cx="1880885" cy="1403421"/>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effectLst/>
                  <a:uLnTx/>
                  <a:uFillTx/>
                  <a:latin typeface="Segoe UI Semibold"/>
                  <a:ea typeface="Segoe UI Black" panose="020B0A02040204020203" pitchFamily="34" charset="0"/>
                  <a:cs typeface="Segoe UI Semibold" panose="020B0702040204020203" pitchFamily="34" charset="0"/>
                </a:rPr>
                <a:t>Video Ads on the Microsoft Audience Network</a:t>
              </a:r>
              <a:endPar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endParaRPr>
            </a:p>
          </p:txBody>
        </p:sp>
        <p:grpSp>
          <p:nvGrpSpPr>
            <p:cNvPr id="40" name="Group 39">
              <a:extLst>
                <a:ext uri="{FF2B5EF4-FFF2-40B4-BE49-F238E27FC236}">
                  <a16:creationId xmlns:a16="http://schemas.microsoft.com/office/drawing/2014/main" id="{FF4CE9CA-EAA2-478D-AE47-C08404829274}"/>
                </a:ext>
              </a:extLst>
            </p:cNvPr>
            <p:cNvGrpSpPr/>
            <p:nvPr/>
          </p:nvGrpSpPr>
          <p:grpSpPr>
            <a:xfrm>
              <a:off x="11558016" y="1890777"/>
              <a:ext cx="5458968" cy="3077527"/>
              <a:chOff x="6437648" y="1890777"/>
              <a:chExt cx="5458968" cy="3077527"/>
            </a:xfrm>
          </p:grpSpPr>
          <p:pic>
            <p:nvPicPr>
              <p:cNvPr id="41" name="Picture 40" descr="Graphical user interface, website&#10;&#10;Description automatically generated">
                <a:extLst>
                  <a:ext uri="{FF2B5EF4-FFF2-40B4-BE49-F238E27FC236}">
                    <a16:creationId xmlns:a16="http://schemas.microsoft.com/office/drawing/2014/main" id="{0615A9F3-AF24-44F7-A21E-10465B8B21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7648" y="1890777"/>
                <a:ext cx="5458968" cy="3077527"/>
              </a:xfrm>
              <a:prstGeom prst="rect">
                <a:avLst/>
              </a:prstGeom>
              <a:solidFill>
                <a:schemeClr val="bg1"/>
              </a:solidFill>
              <a:ln w="12700">
                <a:solidFill>
                  <a:srgbClr val="D2D2D2"/>
                </a:solidFill>
              </a:ln>
              <a:effectLst>
                <a:outerShdw dist="63500" dir="2700000" algn="tl" rotWithShape="0">
                  <a:srgbClr val="D2D2D2"/>
                </a:outerShdw>
              </a:effectLst>
            </p:spPr>
          </p:pic>
          <p:sp>
            <p:nvSpPr>
              <p:cNvPr id="42" name="0:00">
                <a:extLst>
                  <a:ext uri="{FF2B5EF4-FFF2-40B4-BE49-F238E27FC236}">
                    <a16:creationId xmlns:a16="http://schemas.microsoft.com/office/drawing/2014/main" id="{1101863C-A201-4B20-BCDF-8BDC5075DDE0}"/>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0:00 / 0:10</a:t>
                </a:r>
                <a:endParaRPr lang="en-US" sz="310" dirty="0" err="1">
                  <a:solidFill>
                    <a:schemeClr val="bg1"/>
                  </a:solidFill>
                </a:endParaRPr>
              </a:p>
            </p:txBody>
          </p:sp>
          <p:sp>
            <p:nvSpPr>
              <p:cNvPr id="43" name="0:01">
                <a:extLst>
                  <a:ext uri="{FF2B5EF4-FFF2-40B4-BE49-F238E27FC236}">
                    <a16:creationId xmlns:a16="http://schemas.microsoft.com/office/drawing/2014/main" id="{73B7C5C6-F798-421D-B3C6-A69056CBDFF9}"/>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0:01 / 0:10</a:t>
                </a:r>
                <a:endParaRPr lang="en-US" sz="310" dirty="0" err="1">
                  <a:solidFill>
                    <a:schemeClr val="bg1"/>
                  </a:solidFill>
                </a:endParaRPr>
              </a:p>
            </p:txBody>
          </p:sp>
          <p:sp>
            <p:nvSpPr>
              <p:cNvPr id="44" name="0:02">
                <a:extLst>
                  <a:ext uri="{FF2B5EF4-FFF2-40B4-BE49-F238E27FC236}">
                    <a16:creationId xmlns:a16="http://schemas.microsoft.com/office/drawing/2014/main" id="{59FFFB48-FEAD-43B4-84DF-52AD36C0A513}"/>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0:02 / 0:10</a:t>
                </a:r>
                <a:endParaRPr lang="en-US" sz="310" dirty="0" err="1">
                  <a:solidFill>
                    <a:schemeClr val="bg1"/>
                  </a:solidFill>
                </a:endParaRPr>
              </a:p>
            </p:txBody>
          </p:sp>
          <p:sp>
            <p:nvSpPr>
              <p:cNvPr id="45" name="0:03">
                <a:extLst>
                  <a:ext uri="{FF2B5EF4-FFF2-40B4-BE49-F238E27FC236}">
                    <a16:creationId xmlns:a16="http://schemas.microsoft.com/office/drawing/2014/main" id="{243E38B5-4472-480B-8C1F-8A16EE7770A5}"/>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0:03 / 0:10</a:t>
                </a:r>
                <a:endParaRPr lang="en-US" sz="310" dirty="0" err="1">
                  <a:solidFill>
                    <a:schemeClr val="bg1"/>
                  </a:solidFill>
                </a:endParaRPr>
              </a:p>
            </p:txBody>
          </p:sp>
          <p:sp>
            <p:nvSpPr>
              <p:cNvPr id="46" name="0:04">
                <a:extLst>
                  <a:ext uri="{FF2B5EF4-FFF2-40B4-BE49-F238E27FC236}">
                    <a16:creationId xmlns:a16="http://schemas.microsoft.com/office/drawing/2014/main" id="{242C041C-C91D-43B4-A2AF-D98900F8E4DF}"/>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0:04 / 0:10</a:t>
                </a:r>
                <a:endParaRPr lang="en-US" sz="310" dirty="0" err="1">
                  <a:solidFill>
                    <a:schemeClr val="bg1"/>
                  </a:solidFill>
                </a:endParaRPr>
              </a:p>
            </p:txBody>
          </p:sp>
          <p:sp>
            <p:nvSpPr>
              <p:cNvPr id="47" name="0:05">
                <a:extLst>
                  <a:ext uri="{FF2B5EF4-FFF2-40B4-BE49-F238E27FC236}">
                    <a16:creationId xmlns:a16="http://schemas.microsoft.com/office/drawing/2014/main" id="{4D194AA5-B6D0-40A7-869F-5C07997ACE13}"/>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0:05 / 0:10</a:t>
                </a:r>
                <a:endParaRPr lang="en-US" sz="310" dirty="0" err="1">
                  <a:solidFill>
                    <a:schemeClr val="bg1"/>
                  </a:solidFill>
                </a:endParaRPr>
              </a:p>
            </p:txBody>
          </p:sp>
          <p:sp>
            <p:nvSpPr>
              <p:cNvPr id="48" name="0:06">
                <a:extLst>
                  <a:ext uri="{FF2B5EF4-FFF2-40B4-BE49-F238E27FC236}">
                    <a16:creationId xmlns:a16="http://schemas.microsoft.com/office/drawing/2014/main" id="{C4CED29F-CF5E-4538-8AD4-2E81629A6F2D}"/>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0:06 / 0:10</a:t>
                </a:r>
                <a:endParaRPr lang="en-US" sz="310" dirty="0" err="1">
                  <a:solidFill>
                    <a:schemeClr val="bg1"/>
                  </a:solidFill>
                </a:endParaRPr>
              </a:p>
            </p:txBody>
          </p:sp>
          <p:sp>
            <p:nvSpPr>
              <p:cNvPr id="63" name="0:07">
                <a:extLst>
                  <a:ext uri="{FF2B5EF4-FFF2-40B4-BE49-F238E27FC236}">
                    <a16:creationId xmlns:a16="http://schemas.microsoft.com/office/drawing/2014/main" id="{07BAA3D7-258A-42CC-992F-754287AB9A77}"/>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0:07 / 0:10</a:t>
                </a:r>
                <a:endParaRPr lang="en-US" sz="310" dirty="0" err="1">
                  <a:solidFill>
                    <a:schemeClr val="bg1"/>
                  </a:solidFill>
                </a:endParaRPr>
              </a:p>
            </p:txBody>
          </p:sp>
          <p:sp>
            <p:nvSpPr>
              <p:cNvPr id="64" name="0:08">
                <a:extLst>
                  <a:ext uri="{FF2B5EF4-FFF2-40B4-BE49-F238E27FC236}">
                    <a16:creationId xmlns:a16="http://schemas.microsoft.com/office/drawing/2014/main" id="{07E4FE13-ACB8-4B44-9010-2C2941EFFA98}"/>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0:08 / 0:10</a:t>
                </a:r>
                <a:endParaRPr lang="en-US" sz="310" dirty="0" err="1">
                  <a:solidFill>
                    <a:schemeClr val="bg1"/>
                  </a:solidFill>
                </a:endParaRPr>
              </a:p>
            </p:txBody>
          </p:sp>
          <p:sp>
            <p:nvSpPr>
              <p:cNvPr id="65" name="0:09">
                <a:extLst>
                  <a:ext uri="{FF2B5EF4-FFF2-40B4-BE49-F238E27FC236}">
                    <a16:creationId xmlns:a16="http://schemas.microsoft.com/office/drawing/2014/main" id="{9F519664-7163-44E6-9C1B-80C02CF409C3}"/>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0:09 / 0:10</a:t>
                </a:r>
                <a:endParaRPr lang="en-US" sz="310" dirty="0" err="1">
                  <a:solidFill>
                    <a:schemeClr val="bg1"/>
                  </a:solidFill>
                </a:endParaRPr>
              </a:p>
            </p:txBody>
          </p:sp>
          <p:sp>
            <p:nvSpPr>
              <p:cNvPr id="66" name="0:10">
                <a:extLst>
                  <a:ext uri="{FF2B5EF4-FFF2-40B4-BE49-F238E27FC236}">
                    <a16:creationId xmlns:a16="http://schemas.microsoft.com/office/drawing/2014/main" id="{7D625478-D90C-4D0F-B51B-7A82403F2DED}"/>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0:10 / 0:10</a:t>
                </a:r>
                <a:endParaRPr lang="en-US" sz="310" dirty="0" err="1">
                  <a:solidFill>
                    <a:schemeClr val="bg1"/>
                  </a:solidFill>
                </a:endParaRPr>
              </a:p>
            </p:txBody>
          </p:sp>
          <p:sp>
            <p:nvSpPr>
              <p:cNvPr id="67" name="Rectangle 66">
                <a:extLst>
                  <a:ext uri="{FF2B5EF4-FFF2-40B4-BE49-F238E27FC236}">
                    <a16:creationId xmlns:a16="http://schemas.microsoft.com/office/drawing/2014/main" id="{A02874B7-B9EA-48E6-9CEE-AAB462EF07CF}"/>
                  </a:ext>
                </a:extLst>
              </p:cNvPr>
              <p:cNvSpPr/>
              <p:nvPr/>
            </p:nvSpPr>
            <p:spPr bwMode="auto">
              <a:xfrm>
                <a:off x="7213548" y="3723820"/>
                <a:ext cx="1161288" cy="18288"/>
              </a:xfrm>
              <a:prstGeom prst="rect">
                <a:avLst/>
              </a:prstGeom>
              <a:solidFill>
                <a:srgbClr val="B3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7898FC9E-370F-42FD-A6B9-73F9C5A12BB9}"/>
                  </a:ext>
                </a:extLst>
              </p:cNvPr>
              <p:cNvSpPr/>
              <p:nvPr/>
            </p:nvSpPr>
            <p:spPr bwMode="auto">
              <a:xfrm>
                <a:off x="7213548" y="3723820"/>
                <a:ext cx="1161288" cy="18288"/>
              </a:xfrm>
              <a:prstGeom prst="rect">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Oval 68">
                <a:extLst>
                  <a:ext uri="{FF2B5EF4-FFF2-40B4-BE49-F238E27FC236}">
                    <a16:creationId xmlns:a16="http://schemas.microsoft.com/office/drawing/2014/main" id="{7B08AB45-8481-4ADD-83B7-1764DF924D0B}"/>
                  </a:ext>
                </a:extLst>
              </p:cNvPr>
              <p:cNvSpPr>
                <a:spLocks noChangeAspect="1"/>
              </p:cNvSpPr>
              <p:nvPr/>
            </p:nvSpPr>
            <p:spPr bwMode="auto">
              <a:xfrm>
                <a:off x="7197459" y="3710105"/>
                <a:ext cx="45719" cy="45719"/>
              </a:xfrm>
              <a:prstGeom prst="ellipse">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TextBox 69">
                <a:extLst>
                  <a:ext uri="{FF2B5EF4-FFF2-40B4-BE49-F238E27FC236}">
                    <a16:creationId xmlns:a16="http://schemas.microsoft.com/office/drawing/2014/main" id="{4813A587-B7C2-4DA9-8F19-758B41C60DDD}"/>
                  </a:ext>
                </a:extLst>
              </p:cNvPr>
              <p:cNvSpPr txBox="1"/>
              <p:nvPr/>
            </p:nvSpPr>
            <p:spPr>
              <a:xfrm>
                <a:off x="6839984" y="2798157"/>
                <a:ext cx="1393389" cy="169277"/>
              </a:xfrm>
              <a:prstGeom prst="rect">
                <a:avLst/>
              </a:prstGeom>
              <a:noFill/>
            </p:spPr>
            <p:txBody>
              <a:bodyPr wrap="square" lIns="0" tIns="0" rIns="0" bIns="0" rtlCol="0">
                <a:spAutoFit/>
              </a:bodyPr>
              <a:lstStyle/>
              <a:p>
                <a:pPr algn="l"/>
                <a:r>
                  <a:rPr lang="en-US" sz="1100" spc="-10">
                    <a:solidFill>
                      <a:schemeClr val="bg1"/>
                    </a:solidFill>
                    <a:latin typeface="Segoe UI Black" panose="020B0A02040204020203" pitchFamily="34" charset="0"/>
                    <a:ea typeface="Segoe UI Black" panose="020B0A02040204020203" pitchFamily="34" charset="0"/>
                  </a:rPr>
                  <a:t>POWER YOUR</a:t>
                </a:r>
                <a:endParaRPr lang="en-US" sz="1100" spc="-10" dirty="0" err="1">
                  <a:solidFill>
                    <a:schemeClr val="bg1"/>
                  </a:solidFill>
                  <a:latin typeface="Segoe UI Black" panose="020B0A02040204020203" pitchFamily="34" charset="0"/>
                  <a:ea typeface="Segoe UI Black" panose="020B0A02040204020203" pitchFamily="34" charset="0"/>
                </a:endParaRPr>
              </a:p>
            </p:txBody>
          </p:sp>
          <p:sp>
            <p:nvSpPr>
              <p:cNvPr id="71" name="TextBox 70">
                <a:extLst>
                  <a:ext uri="{FF2B5EF4-FFF2-40B4-BE49-F238E27FC236}">
                    <a16:creationId xmlns:a16="http://schemas.microsoft.com/office/drawing/2014/main" id="{2B0A939D-F840-4E5C-AA1B-A8AE8F0A57DC}"/>
                  </a:ext>
                </a:extLst>
              </p:cNvPr>
              <p:cNvSpPr txBox="1"/>
              <p:nvPr/>
            </p:nvSpPr>
            <p:spPr>
              <a:xfrm>
                <a:off x="6839984" y="2927171"/>
                <a:ext cx="1032715" cy="169277"/>
              </a:xfrm>
              <a:prstGeom prst="rect">
                <a:avLst/>
              </a:prstGeom>
              <a:noFill/>
            </p:spPr>
            <p:txBody>
              <a:bodyPr wrap="square" lIns="0" tIns="0" rIns="0" bIns="0" rtlCol="0">
                <a:spAutoFit/>
              </a:bodyPr>
              <a:lstStyle/>
              <a:p>
                <a:pPr algn="l"/>
                <a:r>
                  <a:rPr lang="en-US" sz="1100" spc="-10">
                    <a:solidFill>
                      <a:srgbClr val="9BF00B"/>
                    </a:solidFill>
                    <a:latin typeface="Segoe UI Black" panose="020B0A02040204020203" pitchFamily="34" charset="0"/>
                    <a:ea typeface="Segoe UI Black" panose="020B0A02040204020203" pitchFamily="34" charset="0"/>
                  </a:rPr>
                  <a:t>DREAMS</a:t>
                </a:r>
                <a:endParaRPr lang="en-US" sz="1100" spc="-10" dirty="0" err="1">
                  <a:solidFill>
                    <a:srgbClr val="9BF00B"/>
                  </a:solidFill>
                  <a:latin typeface="Segoe UI Black" panose="020B0A02040204020203" pitchFamily="34" charset="0"/>
                  <a:ea typeface="Segoe UI Black" panose="020B0A02040204020203" pitchFamily="34" charset="0"/>
                </a:endParaRPr>
              </a:p>
            </p:txBody>
          </p:sp>
          <p:pic>
            <p:nvPicPr>
              <p:cNvPr id="72" name="Graphic 71">
                <a:extLst>
                  <a:ext uri="{FF2B5EF4-FFF2-40B4-BE49-F238E27FC236}">
                    <a16:creationId xmlns:a16="http://schemas.microsoft.com/office/drawing/2014/main" id="{BEDCA38C-0E68-48BD-B912-81D805C4C82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53458" y="3244430"/>
                <a:ext cx="317806" cy="92452"/>
              </a:xfrm>
              <a:prstGeom prst="rect">
                <a:avLst/>
              </a:prstGeom>
            </p:spPr>
          </p:pic>
          <p:sp>
            <p:nvSpPr>
              <p:cNvPr id="73" name="TextBox 72">
                <a:extLst>
                  <a:ext uri="{FF2B5EF4-FFF2-40B4-BE49-F238E27FC236}">
                    <a16:creationId xmlns:a16="http://schemas.microsoft.com/office/drawing/2014/main" id="{64DBF2CF-4831-41D5-9D97-A7CD334C1B95}"/>
                  </a:ext>
                </a:extLst>
              </p:cNvPr>
              <p:cNvSpPr txBox="1"/>
              <p:nvPr/>
            </p:nvSpPr>
            <p:spPr>
              <a:xfrm>
                <a:off x="6839984" y="3464232"/>
                <a:ext cx="1570820" cy="100027"/>
              </a:xfrm>
              <a:prstGeom prst="rect">
                <a:avLst/>
              </a:prstGeom>
              <a:noFill/>
            </p:spPr>
            <p:txBody>
              <a:bodyPr wrap="square" lIns="0" tIns="0" rIns="0" bIns="0" rtlCol="0">
                <a:spAutoFit/>
              </a:bodyPr>
              <a:lstStyle/>
              <a:p>
                <a:pPr algn="l"/>
                <a:r>
                  <a:rPr lang="en-US" sz="650" spc="-10">
                    <a:solidFill>
                      <a:schemeClr val="bg1"/>
                    </a:solidFill>
                    <a:latin typeface="+mj-lt"/>
                  </a:rPr>
                  <a:t>Pre-order a new Xbox console today </a:t>
                </a:r>
                <a:endParaRPr lang="en-US" sz="650" spc="-10" dirty="0" err="1">
                  <a:solidFill>
                    <a:schemeClr val="bg1"/>
                  </a:solidFill>
                  <a:latin typeface="+mj-lt"/>
                </a:endParaRPr>
              </a:p>
            </p:txBody>
          </p:sp>
        </p:grpSp>
      </p:grpSp>
    </p:spTree>
    <p:custDataLst>
      <p:tags r:id="rId1"/>
    </p:custDataLst>
    <p:extLst>
      <p:ext uri="{BB962C8B-B14F-4D97-AF65-F5344CB8AC3E}">
        <p14:creationId xmlns:p14="http://schemas.microsoft.com/office/powerpoint/2010/main" val="24526675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11000"/>
                                        <p:tgtEl>
                                          <p:spTgt spid="16"/>
                                        </p:tgtEl>
                                      </p:cBhvr>
                                    </p:animEffect>
                                  </p:childTnLst>
                                </p:cTn>
                              </p:par>
                              <p:par>
                                <p:cTn id="21" presetID="1" presetClass="entr"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xit" presetSubtype="0" fill="hold" grpId="0" nodeType="withEffect">
                                  <p:stCondLst>
                                    <p:cond delay="100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ntr" presetSubtype="0" fill="hold" grpId="0" nodeType="withEffect">
                                  <p:stCondLst>
                                    <p:cond delay="100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xit" presetSubtype="0" fill="hold" grpId="1" nodeType="withEffect">
                                  <p:stCondLst>
                                    <p:cond delay="200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2000"/>
                                  </p:stCondLst>
                                  <p:childTnLst>
                                    <p:set>
                                      <p:cBhvr>
                                        <p:cTn id="30" dur="1" fill="hold">
                                          <p:stCondLst>
                                            <p:cond delay="0"/>
                                          </p:stCondLst>
                                        </p:cTn>
                                        <p:tgtEl>
                                          <p:spTgt spid="49"/>
                                        </p:tgtEl>
                                        <p:attrNameLst>
                                          <p:attrName>style.visibility</p:attrName>
                                        </p:attrNameLst>
                                      </p:cBhvr>
                                      <p:to>
                                        <p:strVal val="visible"/>
                                      </p:to>
                                    </p:set>
                                  </p:childTnLst>
                                </p:cTn>
                              </p:par>
                              <p:par>
                                <p:cTn id="31" presetID="10" presetClass="entr" presetSubtype="0" fill="hold" nodeType="withEffect">
                                  <p:stCondLst>
                                    <p:cond delay="20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 presetClass="exit" presetSubtype="0" fill="hold" grpId="1" nodeType="withEffect">
                                  <p:stCondLst>
                                    <p:cond delay="3000"/>
                                  </p:stCondLst>
                                  <p:childTnLst>
                                    <p:set>
                                      <p:cBhvr>
                                        <p:cTn id="35" dur="1" fill="hold">
                                          <p:stCondLst>
                                            <p:cond delay="0"/>
                                          </p:stCondLst>
                                        </p:cTn>
                                        <p:tgtEl>
                                          <p:spTgt spid="49"/>
                                        </p:tgtEl>
                                        <p:attrNameLst>
                                          <p:attrName>style.visibility</p:attrName>
                                        </p:attrNameLst>
                                      </p:cBhvr>
                                      <p:to>
                                        <p:strVal val="hidden"/>
                                      </p:to>
                                    </p:set>
                                  </p:childTnLst>
                                </p:cTn>
                              </p:par>
                              <p:par>
                                <p:cTn id="36" presetID="1" presetClass="entr" presetSubtype="0" fill="hold" grpId="0" nodeType="withEffect">
                                  <p:stCondLst>
                                    <p:cond delay="3000"/>
                                  </p:stCondLst>
                                  <p:childTnLst>
                                    <p:set>
                                      <p:cBhvr>
                                        <p:cTn id="37" dur="1" fill="hold">
                                          <p:stCondLst>
                                            <p:cond delay="0"/>
                                          </p:stCondLst>
                                        </p:cTn>
                                        <p:tgtEl>
                                          <p:spTgt spid="50"/>
                                        </p:tgtEl>
                                        <p:attrNameLst>
                                          <p:attrName>style.visibility</p:attrName>
                                        </p:attrNameLst>
                                      </p:cBhvr>
                                      <p:to>
                                        <p:strVal val="visible"/>
                                      </p:to>
                                    </p:set>
                                  </p:childTnLst>
                                </p:cTn>
                              </p:par>
                              <p:par>
                                <p:cTn id="38" presetID="10" presetClass="entr" presetSubtype="0" fill="hold" nodeType="withEffect">
                                  <p:stCondLst>
                                    <p:cond delay="300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par>
                                <p:cTn id="41" presetID="10" presetClass="entr" presetSubtype="0" fill="hold" nodeType="withEffect">
                                  <p:stCondLst>
                                    <p:cond delay="300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1" presetClass="exit" presetSubtype="0" fill="hold" grpId="1" nodeType="withEffect">
                                  <p:stCondLst>
                                    <p:cond delay="4000"/>
                                  </p:stCondLst>
                                  <p:childTnLst>
                                    <p:set>
                                      <p:cBhvr>
                                        <p:cTn id="45" dur="1" fill="hold">
                                          <p:stCondLst>
                                            <p:cond delay="0"/>
                                          </p:stCondLst>
                                        </p:cTn>
                                        <p:tgtEl>
                                          <p:spTgt spid="50"/>
                                        </p:tgtEl>
                                        <p:attrNameLst>
                                          <p:attrName>style.visibility</p:attrName>
                                        </p:attrNameLst>
                                      </p:cBhvr>
                                      <p:to>
                                        <p:strVal val="hidden"/>
                                      </p:to>
                                    </p:set>
                                  </p:childTnLst>
                                </p:cTn>
                              </p:par>
                              <p:par>
                                <p:cTn id="46" presetID="10" presetClass="exit" presetSubtype="0" fill="hold" nodeType="withEffect">
                                  <p:stCondLst>
                                    <p:cond delay="400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 presetClass="entr" presetSubtype="0" fill="hold" grpId="0" nodeType="withEffect">
                                  <p:stCondLst>
                                    <p:cond delay="400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xit" presetSubtype="0" fill="hold" grpId="1" nodeType="withEffect">
                                  <p:stCondLst>
                                    <p:cond delay="5000"/>
                                  </p:stCondLst>
                                  <p:childTnLst>
                                    <p:set>
                                      <p:cBhvr>
                                        <p:cTn id="52" dur="1" fill="hold">
                                          <p:stCondLst>
                                            <p:cond delay="0"/>
                                          </p:stCondLst>
                                        </p:cTn>
                                        <p:tgtEl>
                                          <p:spTgt spid="51"/>
                                        </p:tgtEl>
                                        <p:attrNameLst>
                                          <p:attrName>style.visibility</p:attrName>
                                        </p:attrNameLst>
                                      </p:cBhvr>
                                      <p:to>
                                        <p:strVal val="hidden"/>
                                      </p:to>
                                    </p:set>
                                  </p:childTnLst>
                                </p:cTn>
                              </p:par>
                              <p:par>
                                <p:cTn id="53" presetID="1" presetClass="entr" presetSubtype="0" fill="hold" grpId="0" nodeType="withEffect">
                                  <p:stCondLst>
                                    <p:cond delay="500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xit" presetSubtype="0" fill="hold" grpId="1" nodeType="withEffect">
                                  <p:stCondLst>
                                    <p:cond delay="600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ntr" presetSubtype="0" fill="hold" grpId="0" nodeType="withEffect">
                                  <p:stCondLst>
                                    <p:cond delay="600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xit" presetSubtype="0" fill="hold" grpId="1" nodeType="withEffect">
                                  <p:stCondLst>
                                    <p:cond delay="7000"/>
                                  </p:stCondLst>
                                  <p:childTnLst>
                                    <p:set>
                                      <p:cBhvr>
                                        <p:cTn id="60" dur="1" fill="hold">
                                          <p:stCondLst>
                                            <p:cond delay="0"/>
                                          </p:stCondLst>
                                        </p:cTn>
                                        <p:tgtEl>
                                          <p:spTgt spid="53"/>
                                        </p:tgtEl>
                                        <p:attrNameLst>
                                          <p:attrName>style.visibility</p:attrName>
                                        </p:attrNameLst>
                                      </p:cBhvr>
                                      <p:to>
                                        <p:strVal val="hidden"/>
                                      </p:to>
                                    </p:set>
                                  </p:childTnLst>
                                </p:cTn>
                              </p:par>
                              <p:par>
                                <p:cTn id="61" presetID="10" presetClass="exit" presetSubtype="0" fill="hold" nodeType="withEffect">
                                  <p:stCondLst>
                                    <p:cond delay="7000"/>
                                  </p:stCondLst>
                                  <p:childTnLst>
                                    <p:animEffect transition="out" filter="fade">
                                      <p:cBhvr>
                                        <p:cTn id="62" dur="500"/>
                                        <p:tgtEl>
                                          <p:spTgt spid="76"/>
                                        </p:tgtEl>
                                      </p:cBhvr>
                                    </p:animEffect>
                                    <p:set>
                                      <p:cBhvr>
                                        <p:cTn id="63" dur="1" fill="hold">
                                          <p:stCondLst>
                                            <p:cond delay="499"/>
                                          </p:stCondLst>
                                        </p:cTn>
                                        <p:tgtEl>
                                          <p:spTgt spid="76"/>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54"/>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54"/>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55"/>
                                        </p:tgtEl>
                                        <p:attrNameLst>
                                          <p:attrName>style.visibility</p:attrName>
                                        </p:attrNameLst>
                                      </p:cBhvr>
                                      <p:to>
                                        <p:strVal val="visible"/>
                                      </p:to>
                                    </p:set>
                                  </p:childTnLst>
                                </p:cTn>
                              </p:par>
                              <p:par>
                                <p:cTn id="70" presetID="10" presetClass="entr" presetSubtype="0" fill="hold" nodeType="withEffect">
                                  <p:stCondLst>
                                    <p:cond delay="800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 presetClass="exit" presetSubtype="0" fill="hold" grpId="1" nodeType="withEffect">
                                  <p:stCondLst>
                                    <p:cond delay="9000"/>
                                  </p:stCondLst>
                                  <p:childTnLst>
                                    <p:set>
                                      <p:cBhvr>
                                        <p:cTn id="74" dur="1" fill="hold">
                                          <p:stCondLst>
                                            <p:cond delay="0"/>
                                          </p:stCondLst>
                                        </p:cTn>
                                        <p:tgtEl>
                                          <p:spTgt spid="55"/>
                                        </p:tgtEl>
                                        <p:attrNameLst>
                                          <p:attrName>style.visibility</p:attrName>
                                        </p:attrNameLst>
                                      </p:cBhvr>
                                      <p:to>
                                        <p:strVal val="hidden"/>
                                      </p:to>
                                    </p:set>
                                  </p:childTnLst>
                                </p:cTn>
                              </p:par>
                              <p:par>
                                <p:cTn id="75" presetID="1" presetClass="entr" presetSubtype="0" fill="hold" grpId="0" nodeType="withEffect">
                                  <p:stCondLst>
                                    <p:cond delay="900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xit" presetSubtype="0" fill="hold" grpId="1" nodeType="withEffect">
                                  <p:stCondLst>
                                    <p:cond delay="10000"/>
                                  </p:stCondLst>
                                  <p:childTnLst>
                                    <p:set>
                                      <p:cBhvr>
                                        <p:cTn id="78" dur="1" fill="hold">
                                          <p:stCondLst>
                                            <p:cond delay="0"/>
                                          </p:stCondLst>
                                        </p:cTn>
                                        <p:tgtEl>
                                          <p:spTgt spid="56"/>
                                        </p:tgtEl>
                                        <p:attrNameLst>
                                          <p:attrName>style.visibility</p:attrName>
                                        </p:attrNameLst>
                                      </p:cBhvr>
                                      <p:to>
                                        <p:strVal val="hidden"/>
                                      </p:to>
                                    </p:set>
                                  </p:childTnLst>
                                </p:cTn>
                              </p:par>
                              <p:par>
                                <p:cTn id="79" presetID="1" presetClass="entr" presetSubtype="0" fill="hold" grpId="0" nodeType="withEffect">
                                  <p:stCondLst>
                                    <p:cond delay="10000"/>
                                  </p:stCondLst>
                                  <p:childTnLst>
                                    <p:set>
                                      <p:cBhvr>
                                        <p:cTn id="8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P spid="37" grpId="1"/>
      <p:bldP spid="38" grpId="0"/>
      <p:bldP spid="3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VideoExtensions">
            <a:extLst>
              <a:ext uri="{FF2B5EF4-FFF2-40B4-BE49-F238E27FC236}">
                <a16:creationId xmlns:a16="http://schemas.microsoft.com/office/drawing/2014/main" id="{8BECCA86-F705-4AAA-83BC-C5B477AF5564}"/>
              </a:ext>
            </a:extLst>
          </p:cNvPr>
          <p:cNvGrpSpPr/>
          <p:nvPr/>
        </p:nvGrpSpPr>
        <p:grpSpPr>
          <a:xfrm>
            <a:off x="0" y="0"/>
            <a:ext cx="7487016" cy="6858000"/>
            <a:chOff x="0" y="0"/>
            <a:chExt cx="7487016" cy="6858000"/>
          </a:xfrm>
        </p:grpSpPr>
        <p:sp>
          <p:nvSpPr>
            <p:cNvPr id="27" name="Rectangle 26">
              <a:extLst>
                <a:ext uri="{FF2B5EF4-FFF2-40B4-BE49-F238E27FC236}">
                  <a16:creationId xmlns:a16="http://schemas.microsoft.com/office/drawing/2014/main" id="{72B303FD-571A-4633-855A-B334648E6CD3}"/>
                </a:ext>
              </a:extLst>
            </p:cNvPr>
            <p:cNvSpPr/>
            <p:nvPr/>
          </p:nvSpPr>
          <p:spPr bwMode="auto">
            <a:xfrm>
              <a:off x="0" y="0"/>
              <a:ext cx="7487016" cy="68580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8" name="Picture 27" descr="Graphical user interface, text, application, email&#10;&#10;Description automatically generated">
              <a:extLst>
                <a:ext uri="{FF2B5EF4-FFF2-40B4-BE49-F238E27FC236}">
                  <a16:creationId xmlns:a16="http://schemas.microsoft.com/office/drawing/2014/main" id="{94EDC01A-D4C1-465C-BFEF-0A37A46B511F}"/>
                </a:ext>
              </a:extLst>
            </p:cNvPr>
            <p:cNvPicPr>
              <a:picLocks noChangeAspect="1"/>
            </p:cNvPicPr>
            <p:nvPr/>
          </p:nvPicPr>
          <p:blipFill>
            <a:blip r:embed="rId4"/>
            <a:stretch>
              <a:fillRect/>
            </a:stretch>
          </p:blipFill>
          <p:spPr>
            <a:xfrm>
              <a:off x="2377440" y="937994"/>
              <a:ext cx="4766594" cy="2040945"/>
            </a:xfrm>
            <a:prstGeom prst="rect">
              <a:avLst/>
            </a:prstGeom>
            <a:ln w="12700">
              <a:solidFill>
                <a:srgbClr val="D2D2D2"/>
              </a:solidFill>
            </a:ln>
            <a:effectLst>
              <a:outerShdw dist="63500" dir="2700000" algn="tl" rotWithShape="0">
                <a:srgbClr val="D2D2D2"/>
              </a:outerShdw>
            </a:effectLst>
          </p:spPr>
        </p:pic>
        <p:sp>
          <p:nvSpPr>
            <p:cNvPr id="35" name="TextBox 34">
              <a:extLst>
                <a:ext uri="{FF2B5EF4-FFF2-40B4-BE49-F238E27FC236}">
                  <a16:creationId xmlns:a16="http://schemas.microsoft.com/office/drawing/2014/main" id="{F4CDA34C-1C5C-463B-987B-B197E17EC53C}"/>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Video Extensions in search ads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grpSp>
          <p:nvGrpSpPr>
            <p:cNvPr id="3" name="Group 2">
              <a:extLst>
                <a:ext uri="{FF2B5EF4-FFF2-40B4-BE49-F238E27FC236}">
                  <a16:creationId xmlns:a16="http://schemas.microsoft.com/office/drawing/2014/main" id="{FBD3A5E4-9CE9-4590-BB98-38498F582FB4}"/>
                </a:ext>
              </a:extLst>
            </p:cNvPr>
            <p:cNvGrpSpPr/>
            <p:nvPr/>
          </p:nvGrpSpPr>
          <p:grpSpPr>
            <a:xfrm>
              <a:off x="3090672" y="3529584"/>
              <a:ext cx="3749261" cy="2389880"/>
              <a:chOff x="3256011" y="4910376"/>
              <a:chExt cx="3749261" cy="2389880"/>
            </a:xfrm>
          </p:grpSpPr>
          <p:pic>
            <p:nvPicPr>
              <p:cNvPr id="36" name="Picture 35">
                <a:extLst>
                  <a:ext uri="{FF2B5EF4-FFF2-40B4-BE49-F238E27FC236}">
                    <a16:creationId xmlns:a16="http://schemas.microsoft.com/office/drawing/2014/main" id="{0053D343-4206-4FD9-A4D6-B588DAD30377}"/>
                  </a:ext>
                </a:extLst>
              </p:cNvPr>
              <p:cNvPicPr>
                <a:picLocks noChangeAspect="1"/>
              </p:cNvPicPr>
              <p:nvPr/>
            </p:nvPicPr>
            <p:blipFill>
              <a:blip r:embed="rId5"/>
              <a:srcRect/>
              <a:stretch/>
            </p:blipFill>
            <p:spPr>
              <a:xfrm>
                <a:off x="3256011" y="4910376"/>
                <a:ext cx="3749261" cy="2389880"/>
              </a:xfrm>
              <a:prstGeom prst="rect">
                <a:avLst/>
              </a:prstGeom>
              <a:solidFill>
                <a:schemeClr val="bg1"/>
              </a:solidFill>
              <a:ln w="12700">
                <a:solidFill>
                  <a:srgbClr val="D2D2D2"/>
                </a:solidFill>
              </a:ln>
              <a:effectLst/>
            </p:spPr>
          </p:pic>
          <p:pic>
            <p:nvPicPr>
              <p:cNvPr id="40" name="Graphic 39">
                <a:extLst>
                  <a:ext uri="{FF2B5EF4-FFF2-40B4-BE49-F238E27FC236}">
                    <a16:creationId xmlns:a16="http://schemas.microsoft.com/office/drawing/2014/main" id="{A1E8A35E-B9D7-464F-9895-26F7363DCC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6121" y="6878168"/>
                <a:ext cx="3749040" cy="136494"/>
              </a:xfrm>
              <a:prstGeom prst="rect">
                <a:avLst/>
              </a:prstGeom>
            </p:spPr>
          </p:pic>
          <p:sp>
            <p:nvSpPr>
              <p:cNvPr id="73" name="0:10">
                <a:extLst>
                  <a:ext uri="{FF2B5EF4-FFF2-40B4-BE49-F238E27FC236}">
                    <a16:creationId xmlns:a16="http://schemas.microsoft.com/office/drawing/2014/main" id="{ACA19C4E-B222-4D00-BFF6-296B383317D2}"/>
                  </a:ext>
                </a:extLst>
              </p:cNvPr>
              <p:cNvSpPr txBox="1"/>
              <p:nvPr/>
            </p:nvSpPr>
            <p:spPr>
              <a:xfrm>
                <a:off x="3423308" y="6908101"/>
                <a:ext cx="146304" cy="76944"/>
              </a:xfrm>
              <a:prstGeom prst="rect">
                <a:avLst/>
              </a:prstGeom>
              <a:noFill/>
            </p:spPr>
            <p:txBody>
              <a:bodyPr wrap="square" lIns="0" tIns="0" rIns="0" bIns="0" rtlCol="0">
                <a:spAutoFit/>
              </a:bodyPr>
              <a:lstStyle/>
              <a:p>
                <a:r>
                  <a:rPr lang="en-US" sz="500">
                    <a:solidFill>
                      <a:srgbClr val="E6E6E6"/>
                    </a:solidFill>
                    <a:latin typeface="Arial" panose="020B0604020202020204" pitchFamily="34" charset="0"/>
                    <a:cs typeface="Arial" panose="020B0604020202020204" pitchFamily="34" charset="0"/>
                  </a:rPr>
                  <a:t>0:10</a:t>
                </a:r>
                <a:endParaRPr lang="en-US" sz="500" dirty="0" err="1">
                  <a:solidFill>
                    <a:srgbClr val="E6E6E6"/>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0257707B-2886-4251-A429-BBBBB9FD3558}"/>
                  </a:ext>
                </a:extLst>
              </p:cNvPr>
              <p:cNvSpPr/>
              <p:nvPr/>
            </p:nvSpPr>
            <p:spPr>
              <a:xfrm>
                <a:off x="3630689" y="6933670"/>
                <a:ext cx="2414016" cy="27431"/>
              </a:xfrm>
              <a:custGeom>
                <a:avLst/>
                <a:gdLst>
                  <a:gd name="connsiteX0" fmla="*/ 1741658 w 1755373"/>
                  <a:gd name="connsiteY0" fmla="*/ 0 h 27431"/>
                  <a:gd name="connsiteX1" fmla="*/ 1755374 w 1755373"/>
                  <a:gd name="connsiteY1" fmla="*/ 0 h 27431"/>
                  <a:gd name="connsiteX2" fmla="*/ 1755374 w 1755373"/>
                  <a:gd name="connsiteY2" fmla="*/ 27432 h 27431"/>
                  <a:gd name="connsiteX3" fmla="*/ 1741658 w 1755373"/>
                  <a:gd name="connsiteY3" fmla="*/ 27432 h 27431"/>
                  <a:gd name="connsiteX4" fmla="*/ 13716 w 1755373"/>
                  <a:gd name="connsiteY4" fmla="*/ 27432 h 27431"/>
                  <a:gd name="connsiteX5" fmla="*/ 0 w 1755373"/>
                  <a:gd name="connsiteY5" fmla="*/ 27432 h 27431"/>
                  <a:gd name="connsiteX6" fmla="*/ 0 w 1755373"/>
                  <a:gd name="connsiteY6" fmla="*/ 0 h 27431"/>
                  <a:gd name="connsiteX7" fmla="*/ 13716 w 1755373"/>
                  <a:gd name="connsiteY7" fmla="*/ 0 h 2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373" h="27431">
                    <a:moveTo>
                      <a:pt x="1741658" y="0"/>
                    </a:moveTo>
                    <a:cubicBezTo>
                      <a:pt x="1749233" y="0"/>
                      <a:pt x="1755374" y="0"/>
                      <a:pt x="1755374" y="0"/>
                    </a:cubicBezTo>
                    <a:lnTo>
                      <a:pt x="1755374" y="27432"/>
                    </a:lnTo>
                    <a:cubicBezTo>
                      <a:pt x="1755374" y="27432"/>
                      <a:pt x="1749233" y="27432"/>
                      <a:pt x="1741658" y="27432"/>
                    </a:cubicBezTo>
                    <a:lnTo>
                      <a:pt x="13716" y="27432"/>
                    </a:lnTo>
                    <a:cubicBezTo>
                      <a:pt x="6141" y="27432"/>
                      <a:pt x="0" y="27432"/>
                      <a:pt x="0" y="27432"/>
                    </a:cubicBezTo>
                    <a:lnTo>
                      <a:pt x="0" y="0"/>
                    </a:lnTo>
                    <a:cubicBezTo>
                      <a:pt x="0" y="0"/>
                      <a:pt x="6141" y="0"/>
                      <a:pt x="13716" y="0"/>
                    </a:cubicBezTo>
                    <a:close/>
                  </a:path>
                </a:pathLst>
              </a:custGeom>
              <a:solidFill>
                <a:srgbClr val="666766"/>
              </a:solidFill>
              <a:ln w="9127" cap="flat">
                <a:noFill/>
                <a:prstDash val="solid"/>
                <a:miter/>
              </a:ln>
            </p:spPr>
            <p:txBody>
              <a:bodyPr rtlCol="0" anchor="ctr"/>
              <a:lstStyle/>
              <a:p>
                <a:endParaRPr lang="en-US"/>
              </a:p>
            </p:txBody>
          </p:sp>
          <p:pic>
            <p:nvPicPr>
              <p:cNvPr id="76" name="Graphic 75">
                <a:extLst>
                  <a:ext uri="{FF2B5EF4-FFF2-40B4-BE49-F238E27FC236}">
                    <a16:creationId xmlns:a16="http://schemas.microsoft.com/office/drawing/2014/main" id="{0F67361B-2015-40A6-9371-E58A54EA86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3361" y="6478750"/>
                <a:ext cx="657225" cy="247650"/>
              </a:xfrm>
              <a:prstGeom prst="rect">
                <a:avLst/>
              </a:prstGeom>
            </p:spPr>
          </p:pic>
          <p:pic>
            <p:nvPicPr>
              <p:cNvPr id="77" name="Graphic 76">
                <a:extLst>
                  <a:ext uri="{FF2B5EF4-FFF2-40B4-BE49-F238E27FC236}">
                    <a16:creationId xmlns:a16="http://schemas.microsoft.com/office/drawing/2014/main" id="{3AB7880C-B539-4B84-9180-1F7615CE48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78578" y="6478750"/>
                <a:ext cx="1524000" cy="247650"/>
              </a:xfrm>
              <a:prstGeom prst="rect">
                <a:avLst/>
              </a:prstGeom>
            </p:spPr>
          </p:pic>
        </p:grpSp>
        <p:sp>
          <p:nvSpPr>
            <p:cNvPr id="34" name="Arrow: Right 33">
              <a:extLst>
                <a:ext uri="{FF2B5EF4-FFF2-40B4-BE49-F238E27FC236}">
                  <a16:creationId xmlns:a16="http://schemas.microsoft.com/office/drawing/2014/main" id="{B2FCBA85-E569-436C-A051-10BDDA523B33}"/>
                </a:ext>
              </a:extLst>
            </p:cNvPr>
            <p:cNvSpPr/>
            <p:nvPr/>
          </p:nvSpPr>
          <p:spPr bwMode="auto">
            <a:xfrm rot="5400000">
              <a:off x="6014021" y="3073094"/>
              <a:ext cx="1126366" cy="406548"/>
            </a:xfrm>
            <a:prstGeom prst="rightArrow">
              <a:avLst/>
            </a:prstGeom>
            <a:solidFill>
              <a:schemeClr val="bg1"/>
            </a:solidFill>
            <a:ln w="317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1" name="!!MultimediaAds">
            <a:extLst>
              <a:ext uri="{FF2B5EF4-FFF2-40B4-BE49-F238E27FC236}">
                <a16:creationId xmlns:a16="http://schemas.microsoft.com/office/drawing/2014/main" id="{BE6DF25F-5C82-4233-B1D6-9D922C0FA5CF}"/>
              </a:ext>
            </a:extLst>
          </p:cNvPr>
          <p:cNvGrpSpPr/>
          <p:nvPr/>
        </p:nvGrpSpPr>
        <p:grpSpPr>
          <a:xfrm>
            <a:off x="2338468" y="0"/>
            <a:ext cx="7487016" cy="6858000"/>
            <a:chOff x="2338468" y="0"/>
            <a:chExt cx="7487016" cy="6858000"/>
          </a:xfrm>
        </p:grpSpPr>
        <p:sp>
          <p:nvSpPr>
            <p:cNvPr id="8" name="Rectangle 7">
              <a:extLst>
                <a:ext uri="{FF2B5EF4-FFF2-40B4-BE49-F238E27FC236}">
                  <a16:creationId xmlns:a16="http://schemas.microsoft.com/office/drawing/2014/main" id="{58BD07BF-8D1C-46B7-BAF6-5F98F837A92D}"/>
                </a:ext>
              </a:extLst>
            </p:cNvPr>
            <p:cNvSpPr/>
            <p:nvPr/>
          </p:nvSpPr>
          <p:spPr bwMode="auto">
            <a:xfrm>
              <a:off x="2338468" y="0"/>
              <a:ext cx="7487016" cy="6858000"/>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7B80FCD-E4D5-42E7-B2B5-FA3FAED6B260}"/>
                </a:ext>
              </a:extLst>
            </p:cNvPr>
            <p:cNvSpPr txBox="1"/>
            <p:nvPr/>
          </p:nvSpPr>
          <p:spPr>
            <a:xfrm>
              <a:off x="2534558" y="3344273"/>
              <a:ext cx="204054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Multimedia Ads </a:t>
              </a:r>
              <a:b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on search pages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323D8195-A0ED-4E57-B0AE-741703CED6BB}"/>
                </a:ext>
              </a:extLst>
            </p:cNvPr>
            <p:cNvPicPr>
              <a:picLocks noChangeAspect="1"/>
            </p:cNvPicPr>
            <p:nvPr/>
          </p:nvPicPr>
          <p:blipFill>
            <a:blip r:embed="rId12"/>
            <a:stretch>
              <a:fillRect/>
            </a:stretch>
          </p:blipFill>
          <p:spPr>
            <a:xfrm>
              <a:off x="4736055" y="2429570"/>
              <a:ext cx="4846320" cy="1998861"/>
            </a:xfrm>
            <a:prstGeom prst="rect">
              <a:avLst/>
            </a:prstGeom>
            <a:solidFill>
              <a:schemeClr val="bg1"/>
            </a:solidFill>
            <a:ln w="12700">
              <a:solidFill>
                <a:srgbClr val="D2D2D2"/>
              </a:solidFill>
            </a:ln>
            <a:effectLst>
              <a:outerShdw dist="63500" dir="2700000" algn="tl" rotWithShape="0">
                <a:srgbClr val="D2D2D2"/>
              </a:outerShdw>
            </a:effectLst>
          </p:spPr>
        </p:pic>
      </p:grpSp>
      <p:grpSp>
        <p:nvGrpSpPr>
          <p:cNvPr id="39" name="!!VideoAds">
            <a:extLst>
              <a:ext uri="{FF2B5EF4-FFF2-40B4-BE49-F238E27FC236}">
                <a16:creationId xmlns:a16="http://schemas.microsoft.com/office/drawing/2014/main" id="{CC28C8E1-2C19-4F62-AFE2-5CC84EE742C3}"/>
              </a:ext>
            </a:extLst>
          </p:cNvPr>
          <p:cNvGrpSpPr/>
          <p:nvPr/>
        </p:nvGrpSpPr>
        <p:grpSpPr>
          <a:xfrm>
            <a:off x="9829800" y="0"/>
            <a:ext cx="7827264" cy="6858000"/>
            <a:chOff x="9189720" y="0"/>
            <a:chExt cx="7827264" cy="6858000"/>
          </a:xfrm>
        </p:grpSpPr>
        <p:sp>
          <p:nvSpPr>
            <p:cNvPr id="42" name="Rectangle 41">
              <a:extLst>
                <a:ext uri="{FF2B5EF4-FFF2-40B4-BE49-F238E27FC236}">
                  <a16:creationId xmlns:a16="http://schemas.microsoft.com/office/drawing/2014/main" id="{15501FBB-93C8-48A2-9815-1347A1E87C18}"/>
                </a:ext>
              </a:extLst>
            </p:cNvPr>
            <p:cNvSpPr/>
            <p:nvPr/>
          </p:nvSpPr>
          <p:spPr bwMode="auto">
            <a:xfrm>
              <a:off x="9189720" y="0"/>
              <a:ext cx="7487016"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E39AAF5A-E3E9-4CEA-B5CC-A84E63C8FE17}"/>
                </a:ext>
              </a:extLst>
            </p:cNvPr>
            <p:cNvSpPr txBox="1"/>
            <p:nvPr/>
          </p:nvSpPr>
          <p:spPr>
            <a:xfrm>
              <a:off x="9372600" y="3344273"/>
              <a:ext cx="1880885" cy="1403421"/>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effectLst/>
                  <a:uLnTx/>
                  <a:uFillTx/>
                  <a:latin typeface="Segoe UI Semibold"/>
                  <a:ea typeface="Segoe UI Black" panose="020B0A02040204020203" pitchFamily="34" charset="0"/>
                  <a:cs typeface="Segoe UI Semibold" panose="020B0702040204020203" pitchFamily="34" charset="0"/>
                </a:rPr>
                <a:t>Video Ads on the Microsoft Audience Network</a:t>
              </a:r>
              <a:endPar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endParaRPr>
            </a:p>
          </p:txBody>
        </p:sp>
        <p:grpSp>
          <p:nvGrpSpPr>
            <p:cNvPr id="44" name="Group 43">
              <a:extLst>
                <a:ext uri="{FF2B5EF4-FFF2-40B4-BE49-F238E27FC236}">
                  <a16:creationId xmlns:a16="http://schemas.microsoft.com/office/drawing/2014/main" id="{72E5E3AD-CB3C-4560-A647-AFCD27F63D0C}"/>
                </a:ext>
              </a:extLst>
            </p:cNvPr>
            <p:cNvGrpSpPr/>
            <p:nvPr/>
          </p:nvGrpSpPr>
          <p:grpSpPr>
            <a:xfrm>
              <a:off x="11558016" y="1890777"/>
              <a:ext cx="5458968" cy="3077527"/>
              <a:chOff x="6437648" y="1890777"/>
              <a:chExt cx="5458968" cy="3077527"/>
            </a:xfrm>
          </p:grpSpPr>
          <p:pic>
            <p:nvPicPr>
              <p:cNvPr id="45" name="Picture 44" descr="Graphical user interface, website&#10;&#10;Description automatically generated">
                <a:extLst>
                  <a:ext uri="{FF2B5EF4-FFF2-40B4-BE49-F238E27FC236}">
                    <a16:creationId xmlns:a16="http://schemas.microsoft.com/office/drawing/2014/main" id="{D71A53D0-2942-447B-A37F-6D4F3545AE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37648" y="1890777"/>
                <a:ext cx="5458968" cy="3077527"/>
              </a:xfrm>
              <a:prstGeom prst="rect">
                <a:avLst/>
              </a:prstGeom>
              <a:solidFill>
                <a:schemeClr val="bg1"/>
              </a:solidFill>
              <a:ln w="12700">
                <a:solidFill>
                  <a:srgbClr val="D2D2D2"/>
                </a:solidFill>
              </a:ln>
              <a:effectLst>
                <a:outerShdw dist="63500" dir="2700000" algn="tl" rotWithShape="0">
                  <a:srgbClr val="D2D2D2"/>
                </a:outerShdw>
              </a:effectLst>
            </p:spPr>
          </p:pic>
          <p:sp>
            <p:nvSpPr>
              <p:cNvPr id="46" name="0:00">
                <a:extLst>
                  <a:ext uri="{FF2B5EF4-FFF2-40B4-BE49-F238E27FC236}">
                    <a16:creationId xmlns:a16="http://schemas.microsoft.com/office/drawing/2014/main" id="{4C4F0582-57E8-442E-8230-BC80F59D5F76}"/>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0:00 / 0:10</a:t>
                </a:r>
                <a:endParaRPr lang="en-US" sz="310" dirty="0" err="1">
                  <a:solidFill>
                    <a:schemeClr val="bg1"/>
                  </a:solidFill>
                </a:endParaRPr>
              </a:p>
            </p:txBody>
          </p:sp>
          <p:sp>
            <p:nvSpPr>
              <p:cNvPr id="47" name="0:01">
                <a:extLst>
                  <a:ext uri="{FF2B5EF4-FFF2-40B4-BE49-F238E27FC236}">
                    <a16:creationId xmlns:a16="http://schemas.microsoft.com/office/drawing/2014/main" id="{8FD514BD-9300-415C-BE19-C0706C9ED488}"/>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0:01 / 0:10</a:t>
                </a:r>
                <a:endParaRPr lang="en-US" sz="310" dirty="0" err="1">
                  <a:solidFill>
                    <a:schemeClr val="bg1"/>
                  </a:solidFill>
                </a:endParaRPr>
              </a:p>
            </p:txBody>
          </p:sp>
          <p:sp>
            <p:nvSpPr>
              <p:cNvPr id="48" name="0:02">
                <a:extLst>
                  <a:ext uri="{FF2B5EF4-FFF2-40B4-BE49-F238E27FC236}">
                    <a16:creationId xmlns:a16="http://schemas.microsoft.com/office/drawing/2014/main" id="{DE60AC6E-604C-4BED-8430-B429D4D6EF30}"/>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0:02 / 0:10</a:t>
                </a:r>
                <a:endParaRPr lang="en-US" sz="310" dirty="0" err="1">
                  <a:solidFill>
                    <a:schemeClr val="bg1"/>
                  </a:solidFill>
                </a:endParaRPr>
              </a:p>
            </p:txBody>
          </p:sp>
          <p:sp>
            <p:nvSpPr>
              <p:cNvPr id="57" name="0:03">
                <a:extLst>
                  <a:ext uri="{FF2B5EF4-FFF2-40B4-BE49-F238E27FC236}">
                    <a16:creationId xmlns:a16="http://schemas.microsoft.com/office/drawing/2014/main" id="{DD6A347A-26BD-43DF-B749-8BE929BFBC75}"/>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0:03 / 0:10</a:t>
                </a:r>
                <a:endParaRPr lang="en-US" sz="310" dirty="0" err="1">
                  <a:solidFill>
                    <a:schemeClr val="bg1"/>
                  </a:solidFill>
                </a:endParaRPr>
              </a:p>
            </p:txBody>
          </p:sp>
          <p:sp>
            <p:nvSpPr>
              <p:cNvPr id="58" name="0:04">
                <a:extLst>
                  <a:ext uri="{FF2B5EF4-FFF2-40B4-BE49-F238E27FC236}">
                    <a16:creationId xmlns:a16="http://schemas.microsoft.com/office/drawing/2014/main" id="{9476821B-F8FD-4A47-8C1F-9825F5839820}"/>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0:04 / 0:10</a:t>
                </a:r>
                <a:endParaRPr lang="en-US" sz="310" dirty="0" err="1">
                  <a:solidFill>
                    <a:schemeClr val="bg1"/>
                  </a:solidFill>
                </a:endParaRPr>
              </a:p>
            </p:txBody>
          </p:sp>
          <p:sp>
            <p:nvSpPr>
              <p:cNvPr id="59" name="0:05">
                <a:extLst>
                  <a:ext uri="{FF2B5EF4-FFF2-40B4-BE49-F238E27FC236}">
                    <a16:creationId xmlns:a16="http://schemas.microsoft.com/office/drawing/2014/main" id="{1F14BA49-4C8C-41BF-80FD-CA354657EC99}"/>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0:05 / 0:10</a:t>
                </a:r>
                <a:endParaRPr lang="en-US" sz="310" dirty="0" err="1">
                  <a:solidFill>
                    <a:schemeClr val="bg1"/>
                  </a:solidFill>
                </a:endParaRPr>
              </a:p>
            </p:txBody>
          </p:sp>
          <p:sp>
            <p:nvSpPr>
              <p:cNvPr id="60" name="0:06">
                <a:extLst>
                  <a:ext uri="{FF2B5EF4-FFF2-40B4-BE49-F238E27FC236}">
                    <a16:creationId xmlns:a16="http://schemas.microsoft.com/office/drawing/2014/main" id="{E2A6D6C2-37EA-4CD9-AF10-9FF44D91240F}"/>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0:06 / 0:10</a:t>
                </a:r>
                <a:endParaRPr lang="en-US" sz="310" dirty="0" err="1">
                  <a:solidFill>
                    <a:schemeClr val="bg1"/>
                  </a:solidFill>
                </a:endParaRPr>
              </a:p>
            </p:txBody>
          </p:sp>
          <p:sp>
            <p:nvSpPr>
              <p:cNvPr id="61" name="0:07">
                <a:extLst>
                  <a:ext uri="{FF2B5EF4-FFF2-40B4-BE49-F238E27FC236}">
                    <a16:creationId xmlns:a16="http://schemas.microsoft.com/office/drawing/2014/main" id="{1667AF51-770E-47C2-BCB8-FB6C65729667}"/>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0:07 / 0:10</a:t>
                </a:r>
                <a:endParaRPr lang="en-US" sz="310" dirty="0" err="1">
                  <a:solidFill>
                    <a:schemeClr val="bg1"/>
                  </a:solidFill>
                </a:endParaRPr>
              </a:p>
            </p:txBody>
          </p:sp>
          <p:sp>
            <p:nvSpPr>
              <p:cNvPr id="62" name="0:08">
                <a:extLst>
                  <a:ext uri="{FF2B5EF4-FFF2-40B4-BE49-F238E27FC236}">
                    <a16:creationId xmlns:a16="http://schemas.microsoft.com/office/drawing/2014/main" id="{07551F5B-AC9F-4754-87F2-E874FE1F7F39}"/>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0:08 / 0:10</a:t>
                </a:r>
                <a:endParaRPr lang="en-US" sz="310" dirty="0" err="1">
                  <a:solidFill>
                    <a:schemeClr val="bg1"/>
                  </a:solidFill>
                </a:endParaRPr>
              </a:p>
            </p:txBody>
          </p:sp>
          <p:sp>
            <p:nvSpPr>
              <p:cNvPr id="63" name="0:09">
                <a:extLst>
                  <a:ext uri="{FF2B5EF4-FFF2-40B4-BE49-F238E27FC236}">
                    <a16:creationId xmlns:a16="http://schemas.microsoft.com/office/drawing/2014/main" id="{05269263-229C-4EB1-81A5-7725FB456424}"/>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0:09 / 0:10</a:t>
                </a:r>
                <a:endParaRPr lang="en-US" sz="310" dirty="0" err="1">
                  <a:solidFill>
                    <a:schemeClr val="bg1"/>
                  </a:solidFill>
                </a:endParaRPr>
              </a:p>
            </p:txBody>
          </p:sp>
          <p:sp>
            <p:nvSpPr>
              <p:cNvPr id="64" name="0:10">
                <a:extLst>
                  <a:ext uri="{FF2B5EF4-FFF2-40B4-BE49-F238E27FC236}">
                    <a16:creationId xmlns:a16="http://schemas.microsoft.com/office/drawing/2014/main" id="{5CCBA124-9D8E-40F1-837C-073B19F37B4C}"/>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0:10 / 0:10</a:t>
                </a:r>
                <a:endParaRPr lang="en-US" sz="310" dirty="0" err="1">
                  <a:solidFill>
                    <a:schemeClr val="bg1"/>
                  </a:solidFill>
                </a:endParaRPr>
              </a:p>
            </p:txBody>
          </p:sp>
          <p:sp>
            <p:nvSpPr>
              <p:cNvPr id="65" name="Rectangle 64">
                <a:extLst>
                  <a:ext uri="{FF2B5EF4-FFF2-40B4-BE49-F238E27FC236}">
                    <a16:creationId xmlns:a16="http://schemas.microsoft.com/office/drawing/2014/main" id="{1FCD13E5-8904-45D4-9D61-34EC52A97DA2}"/>
                  </a:ext>
                </a:extLst>
              </p:cNvPr>
              <p:cNvSpPr/>
              <p:nvPr/>
            </p:nvSpPr>
            <p:spPr bwMode="auto">
              <a:xfrm>
                <a:off x="7213548" y="3723820"/>
                <a:ext cx="1161288" cy="18288"/>
              </a:xfrm>
              <a:prstGeom prst="rect">
                <a:avLst/>
              </a:prstGeom>
              <a:solidFill>
                <a:srgbClr val="B3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0EE22E89-A3CD-4D12-93A2-23BCA204CD7D}"/>
                  </a:ext>
                </a:extLst>
              </p:cNvPr>
              <p:cNvSpPr/>
              <p:nvPr/>
            </p:nvSpPr>
            <p:spPr bwMode="auto">
              <a:xfrm>
                <a:off x="7213548" y="3723820"/>
                <a:ext cx="1161288" cy="18288"/>
              </a:xfrm>
              <a:prstGeom prst="rect">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Oval 66">
                <a:extLst>
                  <a:ext uri="{FF2B5EF4-FFF2-40B4-BE49-F238E27FC236}">
                    <a16:creationId xmlns:a16="http://schemas.microsoft.com/office/drawing/2014/main" id="{BCFA36A6-BB6E-4188-A575-AF74554F9517}"/>
                  </a:ext>
                </a:extLst>
              </p:cNvPr>
              <p:cNvSpPr>
                <a:spLocks noChangeAspect="1"/>
              </p:cNvSpPr>
              <p:nvPr/>
            </p:nvSpPr>
            <p:spPr bwMode="auto">
              <a:xfrm>
                <a:off x="7197459" y="3710105"/>
                <a:ext cx="45719" cy="45719"/>
              </a:xfrm>
              <a:prstGeom prst="ellipse">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TextBox 67">
                <a:extLst>
                  <a:ext uri="{FF2B5EF4-FFF2-40B4-BE49-F238E27FC236}">
                    <a16:creationId xmlns:a16="http://schemas.microsoft.com/office/drawing/2014/main" id="{AF04E8B7-BCB4-46AF-982A-87762020D88F}"/>
                  </a:ext>
                </a:extLst>
              </p:cNvPr>
              <p:cNvSpPr txBox="1"/>
              <p:nvPr/>
            </p:nvSpPr>
            <p:spPr>
              <a:xfrm>
                <a:off x="6839984" y="2798157"/>
                <a:ext cx="1393389" cy="169277"/>
              </a:xfrm>
              <a:prstGeom prst="rect">
                <a:avLst/>
              </a:prstGeom>
              <a:noFill/>
            </p:spPr>
            <p:txBody>
              <a:bodyPr wrap="square" lIns="0" tIns="0" rIns="0" bIns="0" rtlCol="0">
                <a:spAutoFit/>
              </a:bodyPr>
              <a:lstStyle/>
              <a:p>
                <a:pPr algn="l"/>
                <a:r>
                  <a:rPr lang="en-US" sz="1100" spc="-10">
                    <a:solidFill>
                      <a:schemeClr val="bg1"/>
                    </a:solidFill>
                    <a:latin typeface="Segoe UI Black" panose="020B0A02040204020203" pitchFamily="34" charset="0"/>
                    <a:ea typeface="Segoe UI Black" panose="020B0A02040204020203" pitchFamily="34" charset="0"/>
                  </a:rPr>
                  <a:t>POWER YOUR</a:t>
                </a:r>
                <a:endParaRPr lang="en-US" sz="1100" spc="-10" dirty="0" err="1">
                  <a:solidFill>
                    <a:schemeClr val="bg1"/>
                  </a:solidFill>
                  <a:latin typeface="Segoe UI Black" panose="020B0A02040204020203" pitchFamily="34" charset="0"/>
                  <a:ea typeface="Segoe UI Black" panose="020B0A02040204020203" pitchFamily="34" charset="0"/>
                </a:endParaRPr>
              </a:p>
            </p:txBody>
          </p:sp>
          <p:sp>
            <p:nvSpPr>
              <p:cNvPr id="69" name="TextBox 68">
                <a:extLst>
                  <a:ext uri="{FF2B5EF4-FFF2-40B4-BE49-F238E27FC236}">
                    <a16:creationId xmlns:a16="http://schemas.microsoft.com/office/drawing/2014/main" id="{D67CC185-A333-4695-B502-D644DE08149C}"/>
                  </a:ext>
                </a:extLst>
              </p:cNvPr>
              <p:cNvSpPr txBox="1"/>
              <p:nvPr/>
            </p:nvSpPr>
            <p:spPr>
              <a:xfrm>
                <a:off x="6839984" y="2927171"/>
                <a:ext cx="1032715" cy="169277"/>
              </a:xfrm>
              <a:prstGeom prst="rect">
                <a:avLst/>
              </a:prstGeom>
              <a:noFill/>
            </p:spPr>
            <p:txBody>
              <a:bodyPr wrap="square" lIns="0" tIns="0" rIns="0" bIns="0" rtlCol="0">
                <a:spAutoFit/>
              </a:bodyPr>
              <a:lstStyle/>
              <a:p>
                <a:pPr algn="l"/>
                <a:r>
                  <a:rPr lang="en-US" sz="1100" spc="-10">
                    <a:solidFill>
                      <a:srgbClr val="9BF00B"/>
                    </a:solidFill>
                    <a:latin typeface="Segoe UI Black" panose="020B0A02040204020203" pitchFamily="34" charset="0"/>
                    <a:ea typeface="Segoe UI Black" panose="020B0A02040204020203" pitchFamily="34" charset="0"/>
                  </a:rPr>
                  <a:t>DREAMS</a:t>
                </a:r>
                <a:endParaRPr lang="en-US" sz="1100" spc="-10" dirty="0" err="1">
                  <a:solidFill>
                    <a:srgbClr val="9BF00B"/>
                  </a:solidFill>
                  <a:latin typeface="Segoe UI Black" panose="020B0A02040204020203" pitchFamily="34" charset="0"/>
                  <a:ea typeface="Segoe UI Black" panose="020B0A02040204020203" pitchFamily="34" charset="0"/>
                </a:endParaRPr>
              </a:p>
            </p:txBody>
          </p:sp>
          <p:pic>
            <p:nvPicPr>
              <p:cNvPr id="70" name="Graphic 69">
                <a:extLst>
                  <a:ext uri="{FF2B5EF4-FFF2-40B4-BE49-F238E27FC236}">
                    <a16:creationId xmlns:a16="http://schemas.microsoft.com/office/drawing/2014/main" id="{F395A51C-AD46-4FB1-9769-710EA1EC91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53458" y="3244430"/>
                <a:ext cx="317806" cy="92452"/>
              </a:xfrm>
              <a:prstGeom prst="rect">
                <a:avLst/>
              </a:prstGeom>
            </p:spPr>
          </p:pic>
          <p:sp>
            <p:nvSpPr>
              <p:cNvPr id="71" name="TextBox 70">
                <a:extLst>
                  <a:ext uri="{FF2B5EF4-FFF2-40B4-BE49-F238E27FC236}">
                    <a16:creationId xmlns:a16="http://schemas.microsoft.com/office/drawing/2014/main" id="{890CB48C-B2C1-479D-BE34-4B2193C7BA5F}"/>
                  </a:ext>
                </a:extLst>
              </p:cNvPr>
              <p:cNvSpPr txBox="1"/>
              <p:nvPr/>
            </p:nvSpPr>
            <p:spPr>
              <a:xfrm>
                <a:off x="6839984" y="3464232"/>
                <a:ext cx="1570820" cy="100027"/>
              </a:xfrm>
              <a:prstGeom prst="rect">
                <a:avLst/>
              </a:prstGeom>
              <a:noFill/>
            </p:spPr>
            <p:txBody>
              <a:bodyPr wrap="square" lIns="0" tIns="0" rIns="0" bIns="0" rtlCol="0">
                <a:spAutoFit/>
              </a:bodyPr>
              <a:lstStyle/>
              <a:p>
                <a:pPr algn="l"/>
                <a:r>
                  <a:rPr lang="en-US" sz="650" spc="-10">
                    <a:solidFill>
                      <a:schemeClr val="bg1"/>
                    </a:solidFill>
                    <a:latin typeface="+mj-lt"/>
                  </a:rPr>
                  <a:t>Pre-order a new Xbox console today </a:t>
                </a:r>
                <a:endParaRPr lang="en-US" sz="650" spc="-10" dirty="0" err="1">
                  <a:solidFill>
                    <a:schemeClr val="bg1"/>
                  </a:solidFill>
                  <a:latin typeface="+mj-lt"/>
                </a:endParaRPr>
              </a:p>
            </p:txBody>
          </p:sp>
        </p:grpSp>
      </p:grpSp>
    </p:spTree>
    <p:custDataLst>
      <p:tags r:id="rId1"/>
    </p:custDataLst>
    <p:extLst>
      <p:ext uri="{BB962C8B-B14F-4D97-AF65-F5344CB8AC3E}">
        <p14:creationId xmlns:p14="http://schemas.microsoft.com/office/powerpoint/2010/main" val="41695147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grpSp>
        <p:nvGrpSpPr>
          <p:cNvPr id="20" name="!!VideoExtensions">
            <a:extLst>
              <a:ext uri="{FF2B5EF4-FFF2-40B4-BE49-F238E27FC236}">
                <a16:creationId xmlns:a16="http://schemas.microsoft.com/office/drawing/2014/main" id="{2F56BCB9-1A9F-4E6C-8011-DE9E28D47123}"/>
              </a:ext>
            </a:extLst>
          </p:cNvPr>
          <p:cNvGrpSpPr/>
          <p:nvPr/>
        </p:nvGrpSpPr>
        <p:grpSpPr>
          <a:xfrm>
            <a:off x="0" y="0"/>
            <a:ext cx="7487016" cy="6858000"/>
            <a:chOff x="0" y="0"/>
            <a:chExt cx="7487016" cy="6858000"/>
          </a:xfrm>
        </p:grpSpPr>
        <p:sp>
          <p:nvSpPr>
            <p:cNvPr id="21" name="Rectangle 20">
              <a:extLst>
                <a:ext uri="{FF2B5EF4-FFF2-40B4-BE49-F238E27FC236}">
                  <a16:creationId xmlns:a16="http://schemas.microsoft.com/office/drawing/2014/main" id="{F7FA0075-703C-4263-BC4D-F8D201FD5158}"/>
                </a:ext>
              </a:extLst>
            </p:cNvPr>
            <p:cNvSpPr/>
            <p:nvPr/>
          </p:nvSpPr>
          <p:spPr bwMode="auto">
            <a:xfrm>
              <a:off x="0" y="0"/>
              <a:ext cx="7487016" cy="68580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2" name="Picture 21" descr="Graphical user interface, text, application, email&#10;&#10;Description automatically generated">
              <a:extLst>
                <a:ext uri="{FF2B5EF4-FFF2-40B4-BE49-F238E27FC236}">
                  <a16:creationId xmlns:a16="http://schemas.microsoft.com/office/drawing/2014/main" id="{22EBC42D-B4AB-47EA-9BAD-5E65F0026E34}"/>
                </a:ext>
              </a:extLst>
            </p:cNvPr>
            <p:cNvPicPr>
              <a:picLocks noChangeAspect="1"/>
            </p:cNvPicPr>
            <p:nvPr/>
          </p:nvPicPr>
          <p:blipFill>
            <a:blip r:embed="rId4"/>
            <a:stretch>
              <a:fillRect/>
            </a:stretch>
          </p:blipFill>
          <p:spPr>
            <a:xfrm>
              <a:off x="2377440" y="937994"/>
              <a:ext cx="4766594" cy="2040945"/>
            </a:xfrm>
            <a:prstGeom prst="rect">
              <a:avLst/>
            </a:prstGeom>
            <a:ln w="12700">
              <a:solidFill>
                <a:srgbClr val="D2D2D2"/>
              </a:solidFill>
            </a:ln>
            <a:effectLst>
              <a:outerShdw dist="63500" dir="2700000" algn="tl" rotWithShape="0">
                <a:srgbClr val="D2D2D2"/>
              </a:outerShdw>
            </a:effectLst>
          </p:spPr>
        </p:pic>
        <p:pic>
          <p:nvPicPr>
            <p:cNvPr id="23" name="Picture 22" descr="A vase of flowers&#10;&#10;Description automatically generated with low confidence">
              <a:extLst>
                <a:ext uri="{FF2B5EF4-FFF2-40B4-BE49-F238E27FC236}">
                  <a16:creationId xmlns:a16="http://schemas.microsoft.com/office/drawing/2014/main" id="{FAAE2C34-51E7-43FA-A11C-4F95A3EF995F}"/>
                </a:ext>
              </a:extLst>
            </p:cNvPr>
            <p:cNvPicPr>
              <a:picLocks noChangeAspect="1"/>
            </p:cNvPicPr>
            <p:nvPr/>
          </p:nvPicPr>
          <p:blipFill>
            <a:blip r:embed="rId5"/>
            <a:stretch>
              <a:fillRect/>
            </a:stretch>
          </p:blipFill>
          <p:spPr>
            <a:xfrm>
              <a:off x="3085262" y="3530125"/>
              <a:ext cx="3750511" cy="2389881"/>
            </a:xfrm>
            <a:prstGeom prst="rect">
              <a:avLst/>
            </a:prstGeom>
            <a:solidFill>
              <a:schemeClr val="bg1"/>
            </a:solidFill>
            <a:ln w="12700">
              <a:solidFill>
                <a:srgbClr val="D2D2D2"/>
              </a:solidFill>
            </a:ln>
            <a:effectLst/>
          </p:spPr>
        </p:pic>
        <p:sp>
          <p:nvSpPr>
            <p:cNvPr id="24" name="Arrow: Right 23">
              <a:extLst>
                <a:ext uri="{FF2B5EF4-FFF2-40B4-BE49-F238E27FC236}">
                  <a16:creationId xmlns:a16="http://schemas.microsoft.com/office/drawing/2014/main" id="{53FBB97A-AFA8-4D4A-BE52-8FDE93DE9ECC}"/>
                </a:ext>
              </a:extLst>
            </p:cNvPr>
            <p:cNvSpPr/>
            <p:nvPr/>
          </p:nvSpPr>
          <p:spPr bwMode="auto">
            <a:xfrm rot="5400000">
              <a:off x="6014021" y="3073094"/>
              <a:ext cx="1126366" cy="406548"/>
            </a:xfrm>
            <a:prstGeom prst="rightArrow">
              <a:avLst/>
            </a:prstGeom>
            <a:solidFill>
              <a:schemeClr val="bg1"/>
            </a:solidFill>
            <a:ln w="317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5" name="TextBox 24">
              <a:extLst>
                <a:ext uri="{FF2B5EF4-FFF2-40B4-BE49-F238E27FC236}">
                  <a16:creationId xmlns:a16="http://schemas.microsoft.com/office/drawing/2014/main" id="{7D3F5020-3AF3-412B-93FE-A564906DE300}"/>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Video Extensions in search ads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grpSp>
      <p:grpSp>
        <p:nvGrpSpPr>
          <p:cNvPr id="26" name="!!MultimediaAds">
            <a:extLst>
              <a:ext uri="{FF2B5EF4-FFF2-40B4-BE49-F238E27FC236}">
                <a16:creationId xmlns:a16="http://schemas.microsoft.com/office/drawing/2014/main" id="{65D2EC85-14C1-4482-8A0C-06534549A744}"/>
              </a:ext>
            </a:extLst>
          </p:cNvPr>
          <p:cNvGrpSpPr/>
          <p:nvPr/>
        </p:nvGrpSpPr>
        <p:grpSpPr>
          <a:xfrm>
            <a:off x="2338468" y="0"/>
            <a:ext cx="7487016" cy="6858000"/>
            <a:chOff x="2338468" y="0"/>
            <a:chExt cx="7487016" cy="6858000"/>
          </a:xfrm>
        </p:grpSpPr>
        <p:sp>
          <p:nvSpPr>
            <p:cNvPr id="27" name="Rectangle 26">
              <a:extLst>
                <a:ext uri="{FF2B5EF4-FFF2-40B4-BE49-F238E27FC236}">
                  <a16:creationId xmlns:a16="http://schemas.microsoft.com/office/drawing/2014/main" id="{8CED1E2C-201F-4381-9D55-90D16A8A2A53}"/>
                </a:ext>
              </a:extLst>
            </p:cNvPr>
            <p:cNvSpPr/>
            <p:nvPr/>
          </p:nvSpPr>
          <p:spPr bwMode="auto">
            <a:xfrm>
              <a:off x="2338468" y="0"/>
              <a:ext cx="7487016" cy="6858000"/>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0554B7B3-8C82-4400-8D25-7629D9774F7E}"/>
                </a:ext>
              </a:extLst>
            </p:cNvPr>
            <p:cNvSpPr txBox="1"/>
            <p:nvPr/>
          </p:nvSpPr>
          <p:spPr>
            <a:xfrm>
              <a:off x="2534558" y="3344273"/>
              <a:ext cx="204054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Multimedia Ads </a:t>
              </a:r>
              <a:b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on search pages</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pic>
          <p:nvPicPr>
            <p:cNvPr id="29" name="Picture 28" descr="Graphical user interface, text, application&#10;&#10;Description automatically generated">
              <a:extLst>
                <a:ext uri="{FF2B5EF4-FFF2-40B4-BE49-F238E27FC236}">
                  <a16:creationId xmlns:a16="http://schemas.microsoft.com/office/drawing/2014/main" id="{A33BDFBB-08F8-4769-808B-E70DF15A167C}"/>
                </a:ext>
              </a:extLst>
            </p:cNvPr>
            <p:cNvPicPr>
              <a:picLocks noChangeAspect="1"/>
            </p:cNvPicPr>
            <p:nvPr/>
          </p:nvPicPr>
          <p:blipFill>
            <a:blip r:embed="rId6"/>
            <a:stretch>
              <a:fillRect/>
            </a:stretch>
          </p:blipFill>
          <p:spPr>
            <a:xfrm>
              <a:off x="4736055" y="2429570"/>
              <a:ext cx="4846320" cy="1998861"/>
            </a:xfrm>
            <a:prstGeom prst="rect">
              <a:avLst/>
            </a:prstGeom>
            <a:solidFill>
              <a:schemeClr val="bg1"/>
            </a:solidFill>
            <a:ln w="12700">
              <a:solidFill>
                <a:srgbClr val="D2D2D2"/>
              </a:solidFill>
            </a:ln>
            <a:effectLst>
              <a:outerShdw dist="63500" dir="2700000" algn="tl" rotWithShape="0">
                <a:srgbClr val="D2D2D2"/>
              </a:outerShdw>
            </a:effectLst>
          </p:spPr>
        </p:pic>
      </p:grpSp>
      <p:grpSp>
        <p:nvGrpSpPr>
          <p:cNvPr id="2" name="Group 1">
            <a:extLst>
              <a:ext uri="{FF2B5EF4-FFF2-40B4-BE49-F238E27FC236}">
                <a16:creationId xmlns:a16="http://schemas.microsoft.com/office/drawing/2014/main" id="{B77D5813-DCA4-4D87-AC5A-2FE03267304A}"/>
              </a:ext>
            </a:extLst>
          </p:cNvPr>
          <p:cNvGrpSpPr/>
          <p:nvPr/>
        </p:nvGrpSpPr>
        <p:grpSpPr>
          <a:xfrm>
            <a:off x="4704984" y="0"/>
            <a:ext cx="7487016" cy="6858000"/>
            <a:chOff x="4704984" y="0"/>
            <a:chExt cx="7487016" cy="6858000"/>
          </a:xfrm>
        </p:grpSpPr>
        <p:sp>
          <p:nvSpPr>
            <p:cNvPr id="70" name="Rectangle 69">
              <a:extLst>
                <a:ext uri="{FF2B5EF4-FFF2-40B4-BE49-F238E27FC236}">
                  <a16:creationId xmlns:a16="http://schemas.microsoft.com/office/drawing/2014/main" id="{F578BD26-D44B-473E-A84B-77D808104B67}"/>
                </a:ext>
              </a:extLst>
            </p:cNvPr>
            <p:cNvSpPr/>
            <p:nvPr/>
          </p:nvSpPr>
          <p:spPr bwMode="auto">
            <a:xfrm>
              <a:off x="4704984" y="0"/>
              <a:ext cx="7487016"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42FE9A8F-FF4B-45EB-847C-D57E072A56B1}"/>
                </a:ext>
              </a:extLst>
            </p:cNvPr>
            <p:cNvSpPr txBox="1"/>
            <p:nvPr/>
          </p:nvSpPr>
          <p:spPr>
            <a:xfrm>
              <a:off x="4888182" y="3344273"/>
              <a:ext cx="1890606" cy="1403421"/>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effectLst/>
                  <a:uLnTx/>
                  <a:uFillTx/>
                  <a:latin typeface="Segoe UI Semibold"/>
                  <a:ea typeface="Segoe UI Black" panose="020B0A02040204020203" pitchFamily="34" charset="0"/>
                  <a:cs typeface="Segoe UI Semibold" panose="020B0702040204020203" pitchFamily="34" charset="0"/>
                </a:rPr>
                <a:t>Video Ads on the Microsoft Audience Network</a:t>
              </a:r>
              <a:endPar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endParaRPr>
            </a:p>
          </p:txBody>
        </p:sp>
      </p:grpSp>
      <p:pic>
        <p:nvPicPr>
          <p:cNvPr id="30" name="Picture 29" descr="Graphical user interface, website&#10;&#10;Description automatically generated">
            <a:extLst>
              <a:ext uri="{FF2B5EF4-FFF2-40B4-BE49-F238E27FC236}">
                <a16:creationId xmlns:a16="http://schemas.microsoft.com/office/drawing/2014/main" id="{05B1EABF-FE15-4B92-A2B0-BB21AB8D3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7728" y="1890777"/>
            <a:ext cx="5458968" cy="3077527"/>
          </a:xfrm>
          <a:prstGeom prst="rect">
            <a:avLst/>
          </a:prstGeom>
          <a:solidFill>
            <a:schemeClr val="bg1"/>
          </a:solidFill>
          <a:ln w="12700">
            <a:solidFill>
              <a:srgbClr val="D2D2D2"/>
            </a:solidFill>
          </a:ln>
          <a:effectLst>
            <a:outerShdw dist="63500" dir="2700000" algn="tl" rotWithShape="0">
              <a:srgbClr val="D2D2D2"/>
            </a:outerShdw>
          </a:effectLst>
        </p:spPr>
      </p:pic>
      <p:sp>
        <p:nvSpPr>
          <p:cNvPr id="31" name="0:00">
            <a:extLst>
              <a:ext uri="{FF2B5EF4-FFF2-40B4-BE49-F238E27FC236}">
                <a16:creationId xmlns:a16="http://schemas.microsoft.com/office/drawing/2014/main" id="{4C776CE0-749E-4BD7-AE10-DB532E739681}"/>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0:00 / 0:10</a:t>
            </a:r>
            <a:endParaRPr lang="en-US" sz="310" dirty="0" err="1">
              <a:solidFill>
                <a:schemeClr val="bg1"/>
              </a:solidFill>
            </a:endParaRPr>
          </a:p>
        </p:txBody>
      </p:sp>
      <p:sp>
        <p:nvSpPr>
          <p:cNvPr id="32" name="0:01">
            <a:extLst>
              <a:ext uri="{FF2B5EF4-FFF2-40B4-BE49-F238E27FC236}">
                <a16:creationId xmlns:a16="http://schemas.microsoft.com/office/drawing/2014/main" id="{F4887AD6-12A7-4CC3-9CDE-626EECCFC3C9}"/>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0:01 / 0:10</a:t>
            </a:r>
            <a:endParaRPr lang="en-US" sz="310" dirty="0" err="1">
              <a:solidFill>
                <a:schemeClr val="bg1"/>
              </a:solidFill>
            </a:endParaRPr>
          </a:p>
        </p:txBody>
      </p:sp>
      <p:sp>
        <p:nvSpPr>
          <p:cNvPr id="33" name="0:02">
            <a:extLst>
              <a:ext uri="{FF2B5EF4-FFF2-40B4-BE49-F238E27FC236}">
                <a16:creationId xmlns:a16="http://schemas.microsoft.com/office/drawing/2014/main" id="{790B299A-B584-4527-8891-FB05D8FA485D}"/>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0:02 / 0:10</a:t>
            </a:r>
            <a:endParaRPr lang="en-US" sz="310" dirty="0" err="1">
              <a:solidFill>
                <a:schemeClr val="bg1"/>
              </a:solidFill>
            </a:endParaRPr>
          </a:p>
        </p:txBody>
      </p:sp>
      <p:sp>
        <p:nvSpPr>
          <p:cNvPr id="34" name="0:03">
            <a:extLst>
              <a:ext uri="{FF2B5EF4-FFF2-40B4-BE49-F238E27FC236}">
                <a16:creationId xmlns:a16="http://schemas.microsoft.com/office/drawing/2014/main" id="{554FA1B4-E82D-4FFE-A69A-0C5C0388069F}"/>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0:03 / 0:10</a:t>
            </a:r>
            <a:endParaRPr lang="en-US" sz="310" dirty="0" err="1">
              <a:solidFill>
                <a:schemeClr val="bg1"/>
              </a:solidFill>
            </a:endParaRPr>
          </a:p>
        </p:txBody>
      </p:sp>
      <p:sp>
        <p:nvSpPr>
          <p:cNvPr id="35" name="0:04">
            <a:extLst>
              <a:ext uri="{FF2B5EF4-FFF2-40B4-BE49-F238E27FC236}">
                <a16:creationId xmlns:a16="http://schemas.microsoft.com/office/drawing/2014/main" id="{56720D9F-DAA5-40D8-A40C-3357E6881C8B}"/>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0:04 / 0:10</a:t>
            </a:r>
            <a:endParaRPr lang="en-US" sz="310" dirty="0" err="1">
              <a:solidFill>
                <a:schemeClr val="bg1"/>
              </a:solidFill>
            </a:endParaRPr>
          </a:p>
        </p:txBody>
      </p:sp>
      <p:sp>
        <p:nvSpPr>
          <p:cNvPr id="36" name="0:05">
            <a:extLst>
              <a:ext uri="{FF2B5EF4-FFF2-40B4-BE49-F238E27FC236}">
                <a16:creationId xmlns:a16="http://schemas.microsoft.com/office/drawing/2014/main" id="{EAA218C4-A7C1-4DFA-B1C0-6FA8A04409AD}"/>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0:05 / 0:10</a:t>
            </a:r>
            <a:endParaRPr lang="en-US" sz="310" dirty="0" err="1">
              <a:solidFill>
                <a:schemeClr val="bg1"/>
              </a:solidFill>
            </a:endParaRPr>
          </a:p>
        </p:txBody>
      </p:sp>
      <p:sp>
        <p:nvSpPr>
          <p:cNvPr id="37" name="0:06">
            <a:extLst>
              <a:ext uri="{FF2B5EF4-FFF2-40B4-BE49-F238E27FC236}">
                <a16:creationId xmlns:a16="http://schemas.microsoft.com/office/drawing/2014/main" id="{7A9D96D3-723F-4750-87AC-8F209F616A21}"/>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0:06 / 0:10</a:t>
            </a:r>
            <a:endParaRPr lang="en-US" sz="310" dirty="0" err="1">
              <a:solidFill>
                <a:schemeClr val="bg1"/>
              </a:solidFill>
            </a:endParaRPr>
          </a:p>
        </p:txBody>
      </p:sp>
      <p:sp>
        <p:nvSpPr>
          <p:cNvPr id="38" name="0:07">
            <a:extLst>
              <a:ext uri="{FF2B5EF4-FFF2-40B4-BE49-F238E27FC236}">
                <a16:creationId xmlns:a16="http://schemas.microsoft.com/office/drawing/2014/main" id="{44B89377-C391-42C2-B5BD-FCC8AA1E6D17}"/>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0:07 / 0:10</a:t>
            </a:r>
            <a:endParaRPr lang="en-US" sz="310" dirty="0" err="1">
              <a:solidFill>
                <a:schemeClr val="bg1"/>
              </a:solidFill>
            </a:endParaRPr>
          </a:p>
        </p:txBody>
      </p:sp>
      <p:sp>
        <p:nvSpPr>
          <p:cNvPr id="39" name="0:08">
            <a:extLst>
              <a:ext uri="{FF2B5EF4-FFF2-40B4-BE49-F238E27FC236}">
                <a16:creationId xmlns:a16="http://schemas.microsoft.com/office/drawing/2014/main" id="{E89B2FD4-C5D7-46A1-AB88-AE75E91F72F6}"/>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0:08 / 0:10</a:t>
            </a:r>
            <a:endParaRPr lang="en-US" sz="310" dirty="0" err="1">
              <a:solidFill>
                <a:schemeClr val="bg1"/>
              </a:solidFill>
            </a:endParaRPr>
          </a:p>
        </p:txBody>
      </p:sp>
      <p:sp>
        <p:nvSpPr>
          <p:cNvPr id="40" name="0:09">
            <a:extLst>
              <a:ext uri="{FF2B5EF4-FFF2-40B4-BE49-F238E27FC236}">
                <a16:creationId xmlns:a16="http://schemas.microsoft.com/office/drawing/2014/main" id="{DBD78DE4-4B3A-4116-B4A9-9DFF73B3F4BE}"/>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0:09 / 0:10</a:t>
            </a:r>
            <a:endParaRPr lang="en-US" sz="310" dirty="0" err="1">
              <a:solidFill>
                <a:schemeClr val="bg1"/>
              </a:solidFill>
            </a:endParaRPr>
          </a:p>
        </p:txBody>
      </p:sp>
      <p:sp>
        <p:nvSpPr>
          <p:cNvPr id="41" name="0:10">
            <a:extLst>
              <a:ext uri="{FF2B5EF4-FFF2-40B4-BE49-F238E27FC236}">
                <a16:creationId xmlns:a16="http://schemas.microsoft.com/office/drawing/2014/main" id="{809BAA69-434C-43A2-A50E-DD008EEDF58B}"/>
              </a:ext>
            </a:extLst>
          </p:cNvPr>
          <p:cNvSpPr txBox="1"/>
          <p:nvPr/>
        </p:nvSpPr>
        <p:spPr>
          <a:xfrm>
            <a:off x="7583562" y="3710267"/>
            <a:ext cx="192781" cy="49244"/>
          </a:xfrm>
          <a:prstGeom prst="rect">
            <a:avLst/>
          </a:prstGeom>
          <a:noFill/>
        </p:spPr>
        <p:txBody>
          <a:bodyPr wrap="square" lIns="0" tIns="0" rIns="0" bIns="0" rtlCol="0">
            <a:spAutoFit/>
          </a:bodyPr>
          <a:lstStyle/>
          <a:p>
            <a:pPr algn="r"/>
            <a:r>
              <a:rPr lang="en-US" sz="310">
                <a:solidFill>
                  <a:schemeClr val="bg1"/>
                </a:solidFill>
              </a:rPr>
              <a:t>0:10 / 0:10</a:t>
            </a:r>
            <a:endParaRPr lang="en-US" sz="310" dirty="0" err="1">
              <a:solidFill>
                <a:schemeClr val="bg1"/>
              </a:solidFill>
            </a:endParaRPr>
          </a:p>
        </p:txBody>
      </p:sp>
      <p:sp>
        <p:nvSpPr>
          <p:cNvPr id="46" name="Rectangle 45">
            <a:extLst>
              <a:ext uri="{FF2B5EF4-FFF2-40B4-BE49-F238E27FC236}">
                <a16:creationId xmlns:a16="http://schemas.microsoft.com/office/drawing/2014/main" id="{DFC7C281-2238-484B-BD00-E7B01E0F0014}"/>
              </a:ext>
            </a:extLst>
          </p:cNvPr>
          <p:cNvSpPr/>
          <p:nvPr/>
        </p:nvSpPr>
        <p:spPr bwMode="auto">
          <a:xfrm>
            <a:off x="7853628" y="3723820"/>
            <a:ext cx="1161288" cy="18288"/>
          </a:xfrm>
          <a:prstGeom prst="rect">
            <a:avLst/>
          </a:prstGeom>
          <a:solidFill>
            <a:srgbClr val="B3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a:extLst>
              <a:ext uri="{FF2B5EF4-FFF2-40B4-BE49-F238E27FC236}">
                <a16:creationId xmlns:a16="http://schemas.microsoft.com/office/drawing/2014/main" id="{03DAA311-8F38-4269-84FA-D594E941E0DC}"/>
              </a:ext>
            </a:extLst>
          </p:cNvPr>
          <p:cNvSpPr/>
          <p:nvPr/>
        </p:nvSpPr>
        <p:spPr bwMode="auto">
          <a:xfrm>
            <a:off x="7853628" y="3723820"/>
            <a:ext cx="1161288" cy="18288"/>
          </a:xfrm>
          <a:prstGeom prst="rect">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26D15322-2B9A-4286-BC79-C69718130F52}"/>
              </a:ext>
            </a:extLst>
          </p:cNvPr>
          <p:cNvSpPr>
            <a:spLocks noChangeAspect="1"/>
          </p:cNvSpPr>
          <p:nvPr/>
        </p:nvSpPr>
        <p:spPr bwMode="auto">
          <a:xfrm>
            <a:off x="7837539" y="3710105"/>
            <a:ext cx="45719" cy="45719"/>
          </a:xfrm>
          <a:prstGeom prst="ellipse">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a:extLst>
              <a:ext uri="{FF2B5EF4-FFF2-40B4-BE49-F238E27FC236}">
                <a16:creationId xmlns:a16="http://schemas.microsoft.com/office/drawing/2014/main" id="{D5647C55-B71B-4FC6-A262-403CDBA56474}"/>
              </a:ext>
            </a:extLst>
          </p:cNvPr>
          <p:cNvSpPr txBox="1"/>
          <p:nvPr/>
        </p:nvSpPr>
        <p:spPr>
          <a:xfrm>
            <a:off x="7480064" y="2798157"/>
            <a:ext cx="1393389" cy="169277"/>
          </a:xfrm>
          <a:prstGeom prst="rect">
            <a:avLst/>
          </a:prstGeom>
          <a:noFill/>
        </p:spPr>
        <p:txBody>
          <a:bodyPr wrap="square" lIns="0" tIns="0" rIns="0" bIns="0" rtlCol="0">
            <a:spAutoFit/>
          </a:bodyPr>
          <a:lstStyle/>
          <a:p>
            <a:pPr algn="l"/>
            <a:r>
              <a:rPr lang="en-US" sz="1100" spc="-10">
                <a:solidFill>
                  <a:schemeClr val="bg1"/>
                </a:solidFill>
                <a:latin typeface="Segoe UI Black" panose="020B0A02040204020203" pitchFamily="34" charset="0"/>
                <a:ea typeface="Segoe UI Black" panose="020B0A02040204020203" pitchFamily="34" charset="0"/>
              </a:rPr>
              <a:t>POWER YOUR</a:t>
            </a:r>
            <a:endParaRPr lang="en-US" sz="1100" spc="-10" dirty="0" err="1">
              <a:solidFill>
                <a:schemeClr val="bg1"/>
              </a:solidFill>
              <a:latin typeface="Segoe UI Black" panose="020B0A02040204020203" pitchFamily="34" charset="0"/>
              <a:ea typeface="Segoe UI Black" panose="020B0A02040204020203" pitchFamily="34" charset="0"/>
            </a:endParaRPr>
          </a:p>
        </p:txBody>
      </p:sp>
      <p:sp>
        <p:nvSpPr>
          <p:cNvPr id="54" name="TextBox 53">
            <a:extLst>
              <a:ext uri="{FF2B5EF4-FFF2-40B4-BE49-F238E27FC236}">
                <a16:creationId xmlns:a16="http://schemas.microsoft.com/office/drawing/2014/main" id="{F9070898-6254-4C75-8A39-8294DCAD058D}"/>
              </a:ext>
            </a:extLst>
          </p:cNvPr>
          <p:cNvSpPr txBox="1"/>
          <p:nvPr/>
        </p:nvSpPr>
        <p:spPr>
          <a:xfrm>
            <a:off x="7480064" y="2927171"/>
            <a:ext cx="1032715" cy="169277"/>
          </a:xfrm>
          <a:prstGeom prst="rect">
            <a:avLst/>
          </a:prstGeom>
          <a:noFill/>
        </p:spPr>
        <p:txBody>
          <a:bodyPr wrap="square" lIns="0" tIns="0" rIns="0" bIns="0" rtlCol="0">
            <a:spAutoFit/>
          </a:bodyPr>
          <a:lstStyle/>
          <a:p>
            <a:pPr algn="l"/>
            <a:r>
              <a:rPr lang="en-US" sz="1100" spc="-10">
                <a:solidFill>
                  <a:srgbClr val="9BF00B"/>
                </a:solidFill>
                <a:latin typeface="Segoe UI Black" panose="020B0A02040204020203" pitchFamily="34" charset="0"/>
                <a:ea typeface="Segoe UI Black" panose="020B0A02040204020203" pitchFamily="34" charset="0"/>
              </a:rPr>
              <a:t>DREAMS</a:t>
            </a:r>
            <a:endParaRPr lang="en-US" sz="1100" spc="-10" dirty="0" err="1">
              <a:solidFill>
                <a:srgbClr val="9BF00B"/>
              </a:solidFill>
              <a:latin typeface="Segoe UI Black" panose="020B0A02040204020203" pitchFamily="34" charset="0"/>
              <a:ea typeface="Segoe UI Black" panose="020B0A02040204020203" pitchFamily="34" charset="0"/>
            </a:endParaRPr>
          </a:p>
        </p:txBody>
      </p:sp>
      <p:pic>
        <p:nvPicPr>
          <p:cNvPr id="55" name="Graphic 54">
            <a:extLst>
              <a:ext uri="{FF2B5EF4-FFF2-40B4-BE49-F238E27FC236}">
                <a16:creationId xmlns:a16="http://schemas.microsoft.com/office/drawing/2014/main" id="{743698AC-A970-4606-BCA4-B0C5AC8808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93538" y="3244430"/>
            <a:ext cx="317806" cy="92452"/>
          </a:xfrm>
          <a:prstGeom prst="rect">
            <a:avLst/>
          </a:prstGeom>
        </p:spPr>
      </p:pic>
      <p:sp>
        <p:nvSpPr>
          <p:cNvPr id="56" name="TextBox 55">
            <a:extLst>
              <a:ext uri="{FF2B5EF4-FFF2-40B4-BE49-F238E27FC236}">
                <a16:creationId xmlns:a16="http://schemas.microsoft.com/office/drawing/2014/main" id="{C650022F-4199-432A-9B90-49004D2FF2A2}"/>
              </a:ext>
            </a:extLst>
          </p:cNvPr>
          <p:cNvSpPr txBox="1"/>
          <p:nvPr/>
        </p:nvSpPr>
        <p:spPr>
          <a:xfrm>
            <a:off x="7480064" y="3464232"/>
            <a:ext cx="1570820" cy="100027"/>
          </a:xfrm>
          <a:prstGeom prst="rect">
            <a:avLst/>
          </a:prstGeom>
          <a:noFill/>
        </p:spPr>
        <p:txBody>
          <a:bodyPr wrap="square" lIns="0" tIns="0" rIns="0" bIns="0" rtlCol="0">
            <a:spAutoFit/>
          </a:bodyPr>
          <a:lstStyle/>
          <a:p>
            <a:pPr algn="l"/>
            <a:r>
              <a:rPr lang="en-US" sz="650" spc="-10">
                <a:solidFill>
                  <a:schemeClr val="bg1"/>
                </a:solidFill>
                <a:latin typeface="+mj-lt"/>
              </a:rPr>
              <a:t>Pre-order a new Xbox console today </a:t>
            </a:r>
            <a:endParaRPr lang="en-US" sz="650" spc="-10" dirty="0" err="1">
              <a:solidFill>
                <a:schemeClr val="bg1"/>
              </a:solidFill>
              <a:latin typeface="+mj-lt"/>
            </a:endParaRPr>
          </a:p>
        </p:txBody>
      </p:sp>
      <p:grpSp>
        <p:nvGrpSpPr>
          <p:cNvPr id="42" name="!!VideoAds">
            <a:extLst>
              <a:ext uri="{FF2B5EF4-FFF2-40B4-BE49-F238E27FC236}">
                <a16:creationId xmlns:a16="http://schemas.microsoft.com/office/drawing/2014/main" id="{4A2CAA28-9C5D-49D4-A9BB-DCC73A925442}"/>
              </a:ext>
            </a:extLst>
          </p:cNvPr>
          <p:cNvGrpSpPr/>
          <p:nvPr/>
        </p:nvGrpSpPr>
        <p:grpSpPr>
          <a:xfrm>
            <a:off x="4709160" y="0"/>
            <a:ext cx="7827264" cy="6858000"/>
            <a:chOff x="9189720" y="0"/>
            <a:chExt cx="7827264" cy="6858000"/>
          </a:xfrm>
        </p:grpSpPr>
        <p:sp>
          <p:nvSpPr>
            <p:cNvPr id="43" name="Rectangle 42">
              <a:extLst>
                <a:ext uri="{FF2B5EF4-FFF2-40B4-BE49-F238E27FC236}">
                  <a16:creationId xmlns:a16="http://schemas.microsoft.com/office/drawing/2014/main" id="{FF630BFF-99CF-4C22-A13E-7737C8B2BD75}"/>
                </a:ext>
              </a:extLst>
            </p:cNvPr>
            <p:cNvSpPr/>
            <p:nvPr/>
          </p:nvSpPr>
          <p:spPr bwMode="auto">
            <a:xfrm>
              <a:off x="9189720" y="0"/>
              <a:ext cx="7487016"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TextBox 43">
              <a:extLst>
                <a:ext uri="{FF2B5EF4-FFF2-40B4-BE49-F238E27FC236}">
                  <a16:creationId xmlns:a16="http://schemas.microsoft.com/office/drawing/2014/main" id="{E2404B72-BBB8-423B-BF60-BB12A20E5261}"/>
                </a:ext>
              </a:extLst>
            </p:cNvPr>
            <p:cNvSpPr txBox="1"/>
            <p:nvPr/>
          </p:nvSpPr>
          <p:spPr>
            <a:xfrm>
              <a:off x="9372600" y="3344273"/>
              <a:ext cx="1880885" cy="1403421"/>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a:ln>
                    <a:noFill/>
                  </a:ln>
                  <a:effectLst/>
                  <a:uLnTx/>
                  <a:uFillTx/>
                  <a:latin typeface="Segoe UI Semibold"/>
                  <a:ea typeface="Segoe UI Black" panose="020B0A02040204020203" pitchFamily="34" charset="0"/>
                  <a:cs typeface="Segoe UI Semibold" panose="020B0702040204020203" pitchFamily="34" charset="0"/>
                </a:rPr>
                <a:t>Video Ads on the Microsoft Audience Network</a:t>
              </a:r>
              <a:endPar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endParaRPr>
            </a:p>
          </p:txBody>
        </p:sp>
        <p:grpSp>
          <p:nvGrpSpPr>
            <p:cNvPr id="45" name="Group 44">
              <a:extLst>
                <a:ext uri="{FF2B5EF4-FFF2-40B4-BE49-F238E27FC236}">
                  <a16:creationId xmlns:a16="http://schemas.microsoft.com/office/drawing/2014/main" id="{FF586E11-96DC-4B96-BD0A-A69F0D6B2BE7}"/>
                </a:ext>
              </a:extLst>
            </p:cNvPr>
            <p:cNvGrpSpPr/>
            <p:nvPr/>
          </p:nvGrpSpPr>
          <p:grpSpPr>
            <a:xfrm>
              <a:off x="11558016" y="1890777"/>
              <a:ext cx="5458968" cy="3077527"/>
              <a:chOff x="6437648" y="1890777"/>
              <a:chExt cx="5458968" cy="3077527"/>
            </a:xfrm>
          </p:grpSpPr>
          <p:pic>
            <p:nvPicPr>
              <p:cNvPr id="48" name="Picture 47" descr="Graphical user interface, website&#10;&#10;Description automatically generated">
                <a:extLst>
                  <a:ext uri="{FF2B5EF4-FFF2-40B4-BE49-F238E27FC236}">
                    <a16:creationId xmlns:a16="http://schemas.microsoft.com/office/drawing/2014/main" id="{610E47B6-AD59-4B5A-A824-131043065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648" y="1890777"/>
                <a:ext cx="5458968" cy="3077527"/>
              </a:xfrm>
              <a:prstGeom prst="rect">
                <a:avLst/>
              </a:prstGeom>
              <a:solidFill>
                <a:schemeClr val="bg1"/>
              </a:solidFill>
              <a:ln w="12700">
                <a:solidFill>
                  <a:srgbClr val="D2D2D2"/>
                </a:solidFill>
              </a:ln>
              <a:effectLst>
                <a:outerShdw dist="63500" dir="2700000" algn="tl" rotWithShape="0">
                  <a:srgbClr val="D2D2D2"/>
                </a:outerShdw>
              </a:effectLst>
            </p:spPr>
          </p:pic>
          <p:sp>
            <p:nvSpPr>
              <p:cNvPr id="49" name="0:00">
                <a:extLst>
                  <a:ext uri="{FF2B5EF4-FFF2-40B4-BE49-F238E27FC236}">
                    <a16:creationId xmlns:a16="http://schemas.microsoft.com/office/drawing/2014/main" id="{C9DDF9F2-47EC-4304-8318-C6CEC3BFA4B0}"/>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0:00 / 0:10</a:t>
                </a:r>
                <a:endParaRPr lang="en-US" sz="310" dirty="0" err="1">
                  <a:solidFill>
                    <a:schemeClr val="bg1"/>
                  </a:solidFill>
                </a:endParaRPr>
              </a:p>
            </p:txBody>
          </p:sp>
          <p:sp>
            <p:nvSpPr>
              <p:cNvPr id="50" name="0:01">
                <a:extLst>
                  <a:ext uri="{FF2B5EF4-FFF2-40B4-BE49-F238E27FC236}">
                    <a16:creationId xmlns:a16="http://schemas.microsoft.com/office/drawing/2014/main" id="{6088ECC0-AAA6-49A7-A25F-4C1281DD65A7}"/>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0:01 / 0:10</a:t>
                </a:r>
                <a:endParaRPr lang="en-US" sz="310" dirty="0" err="1">
                  <a:solidFill>
                    <a:schemeClr val="bg1"/>
                  </a:solidFill>
                </a:endParaRPr>
              </a:p>
            </p:txBody>
          </p:sp>
          <p:sp>
            <p:nvSpPr>
              <p:cNvPr id="51" name="0:02">
                <a:extLst>
                  <a:ext uri="{FF2B5EF4-FFF2-40B4-BE49-F238E27FC236}">
                    <a16:creationId xmlns:a16="http://schemas.microsoft.com/office/drawing/2014/main" id="{83EEE67C-90DD-4C50-9878-6A50DE73C720}"/>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0:02 / 0:10</a:t>
                </a:r>
                <a:endParaRPr lang="en-US" sz="310" dirty="0" err="1">
                  <a:solidFill>
                    <a:schemeClr val="bg1"/>
                  </a:solidFill>
                </a:endParaRPr>
              </a:p>
            </p:txBody>
          </p:sp>
          <p:sp>
            <p:nvSpPr>
              <p:cNvPr id="57" name="0:03">
                <a:extLst>
                  <a:ext uri="{FF2B5EF4-FFF2-40B4-BE49-F238E27FC236}">
                    <a16:creationId xmlns:a16="http://schemas.microsoft.com/office/drawing/2014/main" id="{4A88BA2D-A0F8-4F52-B3AB-BBDC690BB51B}"/>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0:03 / 0:10</a:t>
                </a:r>
                <a:endParaRPr lang="en-US" sz="310" dirty="0" err="1">
                  <a:solidFill>
                    <a:schemeClr val="bg1"/>
                  </a:solidFill>
                </a:endParaRPr>
              </a:p>
            </p:txBody>
          </p:sp>
          <p:sp>
            <p:nvSpPr>
              <p:cNvPr id="58" name="0:04">
                <a:extLst>
                  <a:ext uri="{FF2B5EF4-FFF2-40B4-BE49-F238E27FC236}">
                    <a16:creationId xmlns:a16="http://schemas.microsoft.com/office/drawing/2014/main" id="{2C48BF3B-B703-4A8E-BDF4-10B4CB7D61A1}"/>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0:04 / 0:10</a:t>
                </a:r>
                <a:endParaRPr lang="en-US" sz="310" dirty="0" err="1">
                  <a:solidFill>
                    <a:schemeClr val="bg1"/>
                  </a:solidFill>
                </a:endParaRPr>
              </a:p>
            </p:txBody>
          </p:sp>
          <p:sp>
            <p:nvSpPr>
              <p:cNvPr id="59" name="0:05">
                <a:extLst>
                  <a:ext uri="{FF2B5EF4-FFF2-40B4-BE49-F238E27FC236}">
                    <a16:creationId xmlns:a16="http://schemas.microsoft.com/office/drawing/2014/main" id="{799E5D22-8EE5-4272-9D5C-50E9B505AD08}"/>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0:05 / 0:10</a:t>
                </a:r>
                <a:endParaRPr lang="en-US" sz="310" dirty="0" err="1">
                  <a:solidFill>
                    <a:schemeClr val="bg1"/>
                  </a:solidFill>
                </a:endParaRPr>
              </a:p>
            </p:txBody>
          </p:sp>
          <p:sp>
            <p:nvSpPr>
              <p:cNvPr id="60" name="0:06">
                <a:extLst>
                  <a:ext uri="{FF2B5EF4-FFF2-40B4-BE49-F238E27FC236}">
                    <a16:creationId xmlns:a16="http://schemas.microsoft.com/office/drawing/2014/main" id="{E5D3CD33-57F6-43C7-8F40-1B3596708695}"/>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0:06 / 0:10</a:t>
                </a:r>
                <a:endParaRPr lang="en-US" sz="310" dirty="0" err="1">
                  <a:solidFill>
                    <a:schemeClr val="bg1"/>
                  </a:solidFill>
                </a:endParaRPr>
              </a:p>
            </p:txBody>
          </p:sp>
          <p:sp>
            <p:nvSpPr>
              <p:cNvPr id="61" name="0:07">
                <a:extLst>
                  <a:ext uri="{FF2B5EF4-FFF2-40B4-BE49-F238E27FC236}">
                    <a16:creationId xmlns:a16="http://schemas.microsoft.com/office/drawing/2014/main" id="{1C10B8F0-781F-439D-9EFA-DEDB59D35576}"/>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0:07 / 0:10</a:t>
                </a:r>
                <a:endParaRPr lang="en-US" sz="310" dirty="0" err="1">
                  <a:solidFill>
                    <a:schemeClr val="bg1"/>
                  </a:solidFill>
                </a:endParaRPr>
              </a:p>
            </p:txBody>
          </p:sp>
          <p:sp>
            <p:nvSpPr>
              <p:cNvPr id="62" name="0:08">
                <a:extLst>
                  <a:ext uri="{FF2B5EF4-FFF2-40B4-BE49-F238E27FC236}">
                    <a16:creationId xmlns:a16="http://schemas.microsoft.com/office/drawing/2014/main" id="{EFC2B8C9-AB4A-4A8E-AFC8-DCAAFBBAD4C4}"/>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0:08 / 0:10</a:t>
                </a:r>
                <a:endParaRPr lang="en-US" sz="310" dirty="0" err="1">
                  <a:solidFill>
                    <a:schemeClr val="bg1"/>
                  </a:solidFill>
                </a:endParaRPr>
              </a:p>
            </p:txBody>
          </p:sp>
          <p:sp>
            <p:nvSpPr>
              <p:cNvPr id="63" name="0:09">
                <a:extLst>
                  <a:ext uri="{FF2B5EF4-FFF2-40B4-BE49-F238E27FC236}">
                    <a16:creationId xmlns:a16="http://schemas.microsoft.com/office/drawing/2014/main" id="{1F919C49-D5F8-40C1-8515-46AD89E0270C}"/>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0:09 / 0:10</a:t>
                </a:r>
                <a:endParaRPr lang="en-US" sz="310" dirty="0" err="1">
                  <a:solidFill>
                    <a:schemeClr val="bg1"/>
                  </a:solidFill>
                </a:endParaRPr>
              </a:p>
            </p:txBody>
          </p:sp>
          <p:sp>
            <p:nvSpPr>
              <p:cNvPr id="64" name="0:10">
                <a:extLst>
                  <a:ext uri="{FF2B5EF4-FFF2-40B4-BE49-F238E27FC236}">
                    <a16:creationId xmlns:a16="http://schemas.microsoft.com/office/drawing/2014/main" id="{5BC233D3-DA6C-46D2-A907-42479A7850AC}"/>
                  </a:ext>
                </a:extLst>
              </p:cNvPr>
              <p:cNvSpPr txBox="1"/>
              <p:nvPr/>
            </p:nvSpPr>
            <p:spPr>
              <a:xfrm>
                <a:off x="6943482" y="3710267"/>
                <a:ext cx="192781" cy="49244"/>
              </a:xfrm>
              <a:prstGeom prst="rect">
                <a:avLst/>
              </a:prstGeom>
              <a:noFill/>
            </p:spPr>
            <p:txBody>
              <a:bodyPr wrap="square" lIns="0" tIns="0" rIns="0" bIns="0" rtlCol="0">
                <a:spAutoFit/>
              </a:bodyPr>
              <a:lstStyle/>
              <a:p>
                <a:pPr algn="r"/>
                <a:r>
                  <a:rPr lang="en-US" sz="310">
                    <a:solidFill>
                      <a:schemeClr val="bg1"/>
                    </a:solidFill>
                  </a:rPr>
                  <a:t>0:10 / 0:10</a:t>
                </a:r>
                <a:endParaRPr lang="en-US" sz="310" dirty="0" err="1">
                  <a:solidFill>
                    <a:schemeClr val="bg1"/>
                  </a:solidFill>
                </a:endParaRPr>
              </a:p>
            </p:txBody>
          </p:sp>
          <p:sp>
            <p:nvSpPr>
              <p:cNvPr id="65" name="Rectangle 64">
                <a:extLst>
                  <a:ext uri="{FF2B5EF4-FFF2-40B4-BE49-F238E27FC236}">
                    <a16:creationId xmlns:a16="http://schemas.microsoft.com/office/drawing/2014/main" id="{675E8A33-0AB1-4DCD-843C-BE34ED4E1C5C}"/>
                  </a:ext>
                </a:extLst>
              </p:cNvPr>
              <p:cNvSpPr/>
              <p:nvPr/>
            </p:nvSpPr>
            <p:spPr bwMode="auto">
              <a:xfrm>
                <a:off x="7213548" y="3723820"/>
                <a:ext cx="1161288" cy="18288"/>
              </a:xfrm>
              <a:prstGeom prst="rect">
                <a:avLst/>
              </a:prstGeom>
              <a:solidFill>
                <a:srgbClr val="B3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3E32C727-1110-44CF-A224-53C03AECCF61}"/>
                  </a:ext>
                </a:extLst>
              </p:cNvPr>
              <p:cNvSpPr/>
              <p:nvPr/>
            </p:nvSpPr>
            <p:spPr bwMode="auto">
              <a:xfrm>
                <a:off x="7213548" y="3723820"/>
                <a:ext cx="1161288" cy="18288"/>
              </a:xfrm>
              <a:prstGeom prst="rect">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Oval 66">
                <a:extLst>
                  <a:ext uri="{FF2B5EF4-FFF2-40B4-BE49-F238E27FC236}">
                    <a16:creationId xmlns:a16="http://schemas.microsoft.com/office/drawing/2014/main" id="{904B3600-4FF1-4846-8819-D3A66819CADD}"/>
                  </a:ext>
                </a:extLst>
              </p:cNvPr>
              <p:cNvSpPr>
                <a:spLocks noChangeAspect="1"/>
              </p:cNvSpPr>
              <p:nvPr/>
            </p:nvSpPr>
            <p:spPr bwMode="auto">
              <a:xfrm>
                <a:off x="7197459" y="3710105"/>
                <a:ext cx="45719" cy="45719"/>
              </a:xfrm>
              <a:prstGeom prst="ellipse">
                <a:avLst/>
              </a:prstGeom>
              <a:solidFill>
                <a:srgbClr val="6DC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TextBox 67">
                <a:extLst>
                  <a:ext uri="{FF2B5EF4-FFF2-40B4-BE49-F238E27FC236}">
                    <a16:creationId xmlns:a16="http://schemas.microsoft.com/office/drawing/2014/main" id="{BB21CCFE-931A-42E0-8DCE-2AE2B2A7D9CB}"/>
                  </a:ext>
                </a:extLst>
              </p:cNvPr>
              <p:cNvSpPr txBox="1"/>
              <p:nvPr/>
            </p:nvSpPr>
            <p:spPr>
              <a:xfrm>
                <a:off x="6839984" y="2798157"/>
                <a:ext cx="1393389" cy="169277"/>
              </a:xfrm>
              <a:prstGeom prst="rect">
                <a:avLst/>
              </a:prstGeom>
              <a:noFill/>
            </p:spPr>
            <p:txBody>
              <a:bodyPr wrap="square" lIns="0" tIns="0" rIns="0" bIns="0" rtlCol="0">
                <a:spAutoFit/>
              </a:bodyPr>
              <a:lstStyle/>
              <a:p>
                <a:pPr algn="l"/>
                <a:r>
                  <a:rPr lang="en-US" sz="1100" spc="-10">
                    <a:solidFill>
                      <a:schemeClr val="bg1"/>
                    </a:solidFill>
                    <a:latin typeface="Segoe UI Black" panose="020B0A02040204020203" pitchFamily="34" charset="0"/>
                    <a:ea typeface="Segoe UI Black" panose="020B0A02040204020203" pitchFamily="34" charset="0"/>
                  </a:rPr>
                  <a:t>POWER YOUR</a:t>
                </a:r>
                <a:endParaRPr lang="en-US" sz="1100" spc="-10" dirty="0" err="1">
                  <a:solidFill>
                    <a:schemeClr val="bg1"/>
                  </a:solidFill>
                  <a:latin typeface="Segoe UI Black" panose="020B0A02040204020203" pitchFamily="34" charset="0"/>
                  <a:ea typeface="Segoe UI Black" panose="020B0A02040204020203" pitchFamily="34" charset="0"/>
                </a:endParaRPr>
              </a:p>
            </p:txBody>
          </p:sp>
          <p:sp>
            <p:nvSpPr>
              <p:cNvPr id="69" name="TextBox 68">
                <a:extLst>
                  <a:ext uri="{FF2B5EF4-FFF2-40B4-BE49-F238E27FC236}">
                    <a16:creationId xmlns:a16="http://schemas.microsoft.com/office/drawing/2014/main" id="{A7BF466E-6571-4F48-B067-DAA75FF5EE3C}"/>
                  </a:ext>
                </a:extLst>
              </p:cNvPr>
              <p:cNvSpPr txBox="1"/>
              <p:nvPr/>
            </p:nvSpPr>
            <p:spPr>
              <a:xfrm>
                <a:off x="6839984" y="2927171"/>
                <a:ext cx="1032715" cy="169277"/>
              </a:xfrm>
              <a:prstGeom prst="rect">
                <a:avLst/>
              </a:prstGeom>
              <a:noFill/>
            </p:spPr>
            <p:txBody>
              <a:bodyPr wrap="square" lIns="0" tIns="0" rIns="0" bIns="0" rtlCol="0">
                <a:spAutoFit/>
              </a:bodyPr>
              <a:lstStyle/>
              <a:p>
                <a:pPr algn="l"/>
                <a:r>
                  <a:rPr lang="en-US" sz="1100" spc="-10">
                    <a:solidFill>
                      <a:srgbClr val="9BF00B"/>
                    </a:solidFill>
                    <a:latin typeface="Segoe UI Black" panose="020B0A02040204020203" pitchFamily="34" charset="0"/>
                    <a:ea typeface="Segoe UI Black" panose="020B0A02040204020203" pitchFamily="34" charset="0"/>
                  </a:rPr>
                  <a:t>DREAMS</a:t>
                </a:r>
                <a:endParaRPr lang="en-US" sz="1100" spc="-10" dirty="0" err="1">
                  <a:solidFill>
                    <a:srgbClr val="9BF00B"/>
                  </a:solidFill>
                  <a:latin typeface="Segoe UI Black" panose="020B0A02040204020203" pitchFamily="34" charset="0"/>
                  <a:ea typeface="Segoe UI Black" panose="020B0A02040204020203" pitchFamily="34" charset="0"/>
                </a:endParaRPr>
              </a:p>
            </p:txBody>
          </p:sp>
          <p:pic>
            <p:nvPicPr>
              <p:cNvPr id="72" name="Graphic 71">
                <a:extLst>
                  <a:ext uri="{FF2B5EF4-FFF2-40B4-BE49-F238E27FC236}">
                    <a16:creationId xmlns:a16="http://schemas.microsoft.com/office/drawing/2014/main" id="{62BDEF94-E86D-4F98-9F60-24E1263814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3458" y="3244430"/>
                <a:ext cx="317806" cy="92452"/>
              </a:xfrm>
              <a:prstGeom prst="rect">
                <a:avLst/>
              </a:prstGeom>
            </p:spPr>
          </p:pic>
          <p:sp>
            <p:nvSpPr>
              <p:cNvPr id="73" name="TextBox 72">
                <a:extLst>
                  <a:ext uri="{FF2B5EF4-FFF2-40B4-BE49-F238E27FC236}">
                    <a16:creationId xmlns:a16="http://schemas.microsoft.com/office/drawing/2014/main" id="{0C1D0437-20E0-4826-A88B-F1F3EB754F81}"/>
                  </a:ext>
                </a:extLst>
              </p:cNvPr>
              <p:cNvSpPr txBox="1"/>
              <p:nvPr/>
            </p:nvSpPr>
            <p:spPr>
              <a:xfrm>
                <a:off x="6839984" y="3464232"/>
                <a:ext cx="1570820" cy="100027"/>
              </a:xfrm>
              <a:prstGeom prst="rect">
                <a:avLst/>
              </a:prstGeom>
              <a:noFill/>
            </p:spPr>
            <p:txBody>
              <a:bodyPr wrap="square" lIns="0" tIns="0" rIns="0" bIns="0" rtlCol="0">
                <a:spAutoFit/>
              </a:bodyPr>
              <a:lstStyle/>
              <a:p>
                <a:pPr algn="l"/>
                <a:r>
                  <a:rPr lang="en-US" sz="650" spc="-10">
                    <a:solidFill>
                      <a:schemeClr val="bg1"/>
                    </a:solidFill>
                    <a:latin typeface="+mj-lt"/>
                  </a:rPr>
                  <a:t>Pre-order a new Xbox console today </a:t>
                </a:r>
                <a:endParaRPr lang="en-US" sz="650" spc="-10" dirty="0" err="1">
                  <a:solidFill>
                    <a:schemeClr val="bg1"/>
                  </a:solidFill>
                  <a:latin typeface="+mj-lt"/>
                </a:endParaRPr>
              </a:p>
            </p:txBody>
          </p:sp>
        </p:grpSp>
      </p:grpSp>
    </p:spTree>
    <p:custDataLst>
      <p:tags r:id="rId1"/>
    </p:custDataLst>
    <p:extLst>
      <p:ext uri="{BB962C8B-B14F-4D97-AF65-F5344CB8AC3E}">
        <p14:creationId xmlns:p14="http://schemas.microsoft.com/office/powerpoint/2010/main" val="25531411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63" presetClass="path" presetSubtype="0" accel="5000" fill="hold" grpId="0" nodeType="withEffect">
                                  <p:stCondLst>
                                    <p:cond delay="0"/>
                                  </p:stCondLst>
                                  <p:childTnLst>
                                    <p:animMotion origin="layout" path="M -1.45833E-6 -2.96296E-6 L 0.09479 -2.96296E-6 " pathEditMode="relative" rAng="0" ptsTypes="AA">
                                      <p:cBhvr>
                                        <p:cTn id="10" dur="10000" fill="hold"/>
                                        <p:tgtEl>
                                          <p:spTgt spid="52"/>
                                        </p:tgtEl>
                                        <p:attrNameLst>
                                          <p:attrName>ppt_x</p:attrName>
                                          <p:attrName>ppt_y</p:attrName>
                                        </p:attrNameLst>
                                      </p:cBhvr>
                                      <p:rCtr x="4740" y="0"/>
                                    </p:animMotion>
                                  </p:childTnLst>
                                </p:cTn>
                              </p:par>
                              <p:par>
                                <p:cTn id="11" presetID="10" presetClass="entr" presetSubtype="0" fill="hold" grpId="1" nodeType="withEffect">
                                  <p:stCondLst>
                                    <p:cond delay="5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000"/>
                                        <p:tgtEl>
                                          <p:spTgt spid="53"/>
                                        </p:tgtEl>
                                      </p:cBhvr>
                                    </p:animEffect>
                                  </p:childTnLst>
                                </p:cTn>
                              </p:par>
                              <p:par>
                                <p:cTn id="14" presetID="63" presetClass="path" presetSubtype="0" accel="50000" decel="50000" fill="hold" grpId="0" nodeType="withEffect">
                                  <p:stCondLst>
                                    <p:cond delay="500"/>
                                  </p:stCondLst>
                                  <p:childTnLst>
                                    <p:animMotion origin="layout" path="M -3.125E-6 -3.7037E-7 L 0.05716 -3.7037E-7 " pathEditMode="relative" rAng="0" ptsTypes="AA">
                                      <p:cBhvr>
                                        <p:cTn id="15" dur="2000" spd="-100000" fill="hold"/>
                                        <p:tgtEl>
                                          <p:spTgt spid="53"/>
                                        </p:tgtEl>
                                        <p:attrNameLst>
                                          <p:attrName>ppt_x</p:attrName>
                                          <p:attrName>ppt_y</p:attrName>
                                        </p:attrNameLst>
                                      </p:cBhvr>
                                      <p:rCtr x="2852" y="0"/>
                                    </p:animMotion>
                                  </p:childTnLst>
                                </p:cTn>
                              </p:par>
                              <p:par>
                                <p:cTn id="16" presetID="10" presetClass="entr" presetSubtype="0" fill="hold" grpId="0" nodeType="withEffect">
                                  <p:stCondLst>
                                    <p:cond delay="200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2500"/>
                                        <p:tgtEl>
                                          <p:spTgt spid="54"/>
                                        </p:tgtEl>
                                      </p:cBhvr>
                                    </p:animEffect>
                                  </p:childTnLst>
                                </p:cTn>
                              </p:par>
                              <p:par>
                                <p:cTn id="19" presetID="63" presetClass="path" presetSubtype="0" accel="50000" decel="50000" fill="hold" grpId="1" nodeType="withEffect">
                                  <p:stCondLst>
                                    <p:cond delay="2000"/>
                                  </p:stCondLst>
                                  <p:childTnLst>
                                    <p:animMotion origin="layout" path="M 6.25E-7 -3.7037E-7 L 0.09974 -3.7037E-7 " pathEditMode="relative" rAng="0" ptsTypes="AA">
                                      <p:cBhvr>
                                        <p:cTn id="20" dur="2500" spd="-100000" fill="hold"/>
                                        <p:tgtEl>
                                          <p:spTgt spid="54"/>
                                        </p:tgtEl>
                                        <p:attrNameLst>
                                          <p:attrName>ppt_x</p:attrName>
                                          <p:attrName>ppt_y</p:attrName>
                                        </p:attrNameLst>
                                      </p:cBhvr>
                                      <p:rCtr x="4987" y="0"/>
                                    </p:animMotion>
                                  </p:childTnLst>
                                </p:cTn>
                              </p:par>
                              <p:par>
                                <p:cTn id="21" presetID="22" presetClass="entr" presetSubtype="8" fill="hold" grpId="0" nodeType="withEffect">
                                  <p:stCondLst>
                                    <p:cond delay="450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3000"/>
                                        <p:tgtEl>
                                          <p:spTgt spid="56"/>
                                        </p:tgtEl>
                                      </p:cBhvr>
                                    </p:animEffect>
                                  </p:childTnLst>
                                </p:cTn>
                              </p:par>
                              <p:par>
                                <p:cTn id="24" presetID="53" presetClass="entr" presetSubtype="16" fill="hold" nodeType="withEffect">
                                  <p:stCondLst>
                                    <p:cond delay="7500"/>
                                  </p:stCondLst>
                                  <p:childTnLst>
                                    <p:set>
                                      <p:cBhvr>
                                        <p:cTn id="25" dur="1" fill="hold">
                                          <p:stCondLst>
                                            <p:cond delay="0"/>
                                          </p:stCondLst>
                                        </p:cTn>
                                        <p:tgtEl>
                                          <p:spTgt spid="55"/>
                                        </p:tgtEl>
                                        <p:attrNameLst>
                                          <p:attrName>style.visibility</p:attrName>
                                        </p:attrNameLst>
                                      </p:cBhvr>
                                      <p:to>
                                        <p:strVal val="visible"/>
                                      </p:to>
                                    </p:set>
                                    <p:anim calcmode="lin" valueType="num">
                                      <p:cBhvr>
                                        <p:cTn id="26" dur="2000" fill="hold"/>
                                        <p:tgtEl>
                                          <p:spTgt spid="55"/>
                                        </p:tgtEl>
                                        <p:attrNameLst>
                                          <p:attrName>ppt_w</p:attrName>
                                        </p:attrNameLst>
                                      </p:cBhvr>
                                      <p:tavLst>
                                        <p:tav tm="0">
                                          <p:val>
                                            <p:fltVal val="0"/>
                                          </p:val>
                                        </p:tav>
                                        <p:tav tm="100000">
                                          <p:val>
                                            <p:strVal val="#ppt_w"/>
                                          </p:val>
                                        </p:tav>
                                      </p:tavLst>
                                    </p:anim>
                                    <p:anim calcmode="lin" valueType="num">
                                      <p:cBhvr>
                                        <p:cTn id="27" dur="2000" fill="hold"/>
                                        <p:tgtEl>
                                          <p:spTgt spid="55"/>
                                        </p:tgtEl>
                                        <p:attrNameLst>
                                          <p:attrName>ppt_h</p:attrName>
                                        </p:attrNameLst>
                                      </p:cBhvr>
                                      <p:tavLst>
                                        <p:tav tm="0">
                                          <p:val>
                                            <p:fltVal val="0"/>
                                          </p:val>
                                        </p:tav>
                                        <p:tav tm="100000">
                                          <p:val>
                                            <p:strVal val="#ppt_h"/>
                                          </p:val>
                                        </p:tav>
                                      </p:tavLst>
                                    </p:anim>
                                    <p:animEffect transition="in" filter="fade">
                                      <p:cBhvr>
                                        <p:cTn id="28" dur="2000"/>
                                        <p:tgtEl>
                                          <p:spTgt spid="5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11000"/>
                                        <p:tgtEl>
                                          <p:spTgt spid="47"/>
                                        </p:tgtEl>
                                      </p:cBhvr>
                                    </p:animEffect>
                                  </p:childTnLst>
                                </p:cTn>
                              </p:par>
                              <p:par>
                                <p:cTn id="32" presetID="1" presetClass="exit" presetSubtype="0" fill="hold" grpId="0" nodeType="withEffect">
                                  <p:stCondLst>
                                    <p:cond delay="1000"/>
                                  </p:stCondLst>
                                  <p:childTnLst>
                                    <p:set>
                                      <p:cBhvr>
                                        <p:cTn id="33" dur="1" fill="hold">
                                          <p:stCondLst>
                                            <p:cond delay="0"/>
                                          </p:stCondLst>
                                        </p:cTn>
                                        <p:tgtEl>
                                          <p:spTgt spid="31"/>
                                        </p:tgtEl>
                                        <p:attrNameLst>
                                          <p:attrName>style.visibility</p:attrName>
                                        </p:attrNameLst>
                                      </p:cBhvr>
                                      <p:to>
                                        <p:strVal val="hidden"/>
                                      </p:to>
                                    </p:set>
                                  </p:childTnLst>
                                </p:cTn>
                              </p:par>
                              <p:par>
                                <p:cTn id="34" presetID="1" presetClass="entr" presetSubtype="0" fill="hold" grpId="0" nodeType="withEffect">
                                  <p:stCondLst>
                                    <p:cond delay="100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xit" presetSubtype="0" fill="hold" grpId="1" nodeType="withEffect">
                                  <p:stCondLst>
                                    <p:cond delay="2000"/>
                                  </p:stCondLst>
                                  <p:childTnLst>
                                    <p:set>
                                      <p:cBhvr>
                                        <p:cTn id="37" dur="1" fill="hold">
                                          <p:stCondLst>
                                            <p:cond delay="0"/>
                                          </p:stCondLst>
                                        </p:cTn>
                                        <p:tgtEl>
                                          <p:spTgt spid="32"/>
                                        </p:tgtEl>
                                        <p:attrNameLst>
                                          <p:attrName>style.visibility</p:attrName>
                                        </p:attrNameLst>
                                      </p:cBhvr>
                                      <p:to>
                                        <p:strVal val="hidden"/>
                                      </p:to>
                                    </p:set>
                                  </p:childTnLst>
                                </p:cTn>
                              </p:par>
                              <p:par>
                                <p:cTn id="38" presetID="1" presetClass="entr" presetSubtype="0" fill="hold" grpId="0" nodeType="withEffect">
                                  <p:stCondLst>
                                    <p:cond delay="200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xit" presetSubtype="0" fill="hold" grpId="1" nodeType="withEffect">
                                  <p:stCondLst>
                                    <p:cond delay="3000"/>
                                  </p:stCondLst>
                                  <p:childTnLst>
                                    <p:set>
                                      <p:cBhvr>
                                        <p:cTn id="41" dur="1" fill="hold">
                                          <p:stCondLst>
                                            <p:cond delay="0"/>
                                          </p:stCondLst>
                                        </p:cTn>
                                        <p:tgtEl>
                                          <p:spTgt spid="33"/>
                                        </p:tgtEl>
                                        <p:attrNameLst>
                                          <p:attrName>style.visibility</p:attrName>
                                        </p:attrNameLst>
                                      </p:cBhvr>
                                      <p:to>
                                        <p:strVal val="hidden"/>
                                      </p:to>
                                    </p:set>
                                  </p:childTnLst>
                                </p:cTn>
                              </p:par>
                              <p:par>
                                <p:cTn id="42" presetID="1" presetClass="entr" presetSubtype="0" fill="hold" grpId="0" nodeType="withEffect">
                                  <p:stCondLst>
                                    <p:cond delay="300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xit" presetSubtype="0" fill="hold" grpId="1" nodeType="withEffect">
                                  <p:stCondLst>
                                    <p:cond delay="4000"/>
                                  </p:stCondLst>
                                  <p:childTnLst>
                                    <p:set>
                                      <p:cBhvr>
                                        <p:cTn id="45" dur="1" fill="hold">
                                          <p:stCondLst>
                                            <p:cond delay="0"/>
                                          </p:stCondLst>
                                        </p:cTn>
                                        <p:tgtEl>
                                          <p:spTgt spid="34"/>
                                        </p:tgtEl>
                                        <p:attrNameLst>
                                          <p:attrName>style.visibility</p:attrName>
                                        </p:attrNameLst>
                                      </p:cBhvr>
                                      <p:to>
                                        <p:strVal val="hidden"/>
                                      </p:to>
                                    </p:set>
                                  </p:childTnLst>
                                </p:cTn>
                              </p:par>
                              <p:par>
                                <p:cTn id="46" presetID="1" presetClass="entr" presetSubtype="0" fill="hold" grpId="0" nodeType="withEffect">
                                  <p:stCondLst>
                                    <p:cond delay="4000"/>
                                  </p:stCondLst>
                                  <p:childTnLst>
                                    <p:set>
                                      <p:cBhvr>
                                        <p:cTn id="47" dur="1" fill="hold">
                                          <p:stCondLst>
                                            <p:cond delay="0"/>
                                          </p:stCondLst>
                                        </p:cTn>
                                        <p:tgtEl>
                                          <p:spTgt spid="35"/>
                                        </p:tgtEl>
                                        <p:attrNameLst>
                                          <p:attrName>style.visibility</p:attrName>
                                        </p:attrNameLst>
                                      </p:cBhvr>
                                      <p:to>
                                        <p:strVal val="visible"/>
                                      </p:to>
                                    </p:set>
                                  </p:childTnLst>
                                </p:cTn>
                              </p:par>
                              <p:par>
                                <p:cTn id="48" presetID="1" presetClass="exit" presetSubtype="0" fill="hold" grpId="1" nodeType="withEffect">
                                  <p:stCondLst>
                                    <p:cond delay="5000"/>
                                  </p:stCondLst>
                                  <p:childTnLst>
                                    <p:set>
                                      <p:cBhvr>
                                        <p:cTn id="49" dur="1" fill="hold">
                                          <p:stCondLst>
                                            <p:cond delay="0"/>
                                          </p:stCondLst>
                                        </p:cTn>
                                        <p:tgtEl>
                                          <p:spTgt spid="35"/>
                                        </p:tgtEl>
                                        <p:attrNameLst>
                                          <p:attrName>style.visibility</p:attrName>
                                        </p:attrNameLst>
                                      </p:cBhvr>
                                      <p:to>
                                        <p:strVal val="hidden"/>
                                      </p:to>
                                    </p:set>
                                  </p:childTnLst>
                                </p:cTn>
                              </p:par>
                              <p:par>
                                <p:cTn id="50" presetID="1" presetClass="entr" presetSubtype="0" fill="hold" grpId="0" nodeType="withEffect">
                                  <p:stCondLst>
                                    <p:cond delay="500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xit" presetSubtype="0" fill="hold" grpId="1" nodeType="withEffect">
                                  <p:stCondLst>
                                    <p:cond delay="6000"/>
                                  </p:stCondLst>
                                  <p:childTnLst>
                                    <p:set>
                                      <p:cBhvr>
                                        <p:cTn id="53" dur="1" fill="hold">
                                          <p:stCondLst>
                                            <p:cond delay="0"/>
                                          </p:stCondLst>
                                        </p:cTn>
                                        <p:tgtEl>
                                          <p:spTgt spid="36"/>
                                        </p:tgtEl>
                                        <p:attrNameLst>
                                          <p:attrName>style.visibility</p:attrName>
                                        </p:attrNameLst>
                                      </p:cBhvr>
                                      <p:to>
                                        <p:strVal val="hidden"/>
                                      </p:to>
                                    </p:set>
                                  </p:childTnLst>
                                </p:cTn>
                              </p:par>
                              <p:par>
                                <p:cTn id="54" presetID="1" presetClass="entr" presetSubtype="0" fill="hold" grpId="0" nodeType="withEffect">
                                  <p:stCondLst>
                                    <p:cond delay="600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xit" presetSubtype="0" fill="hold" grpId="1" nodeType="withEffect">
                                  <p:stCondLst>
                                    <p:cond delay="7000"/>
                                  </p:stCondLst>
                                  <p:childTnLst>
                                    <p:set>
                                      <p:cBhvr>
                                        <p:cTn id="57" dur="1" fill="hold">
                                          <p:stCondLst>
                                            <p:cond delay="0"/>
                                          </p:stCondLst>
                                        </p:cTn>
                                        <p:tgtEl>
                                          <p:spTgt spid="37"/>
                                        </p:tgtEl>
                                        <p:attrNameLst>
                                          <p:attrName>style.visibility</p:attrName>
                                        </p:attrNameLst>
                                      </p:cBhvr>
                                      <p:to>
                                        <p:strVal val="hidden"/>
                                      </p:to>
                                    </p:set>
                                  </p:childTnLst>
                                </p:cTn>
                              </p:par>
                              <p:par>
                                <p:cTn id="58" presetID="1" presetClass="entr" presetSubtype="0" fill="hold" grpId="0" nodeType="withEffect">
                                  <p:stCondLst>
                                    <p:cond delay="7000"/>
                                  </p:stCondLst>
                                  <p:childTnLst>
                                    <p:set>
                                      <p:cBhvr>
                                        <p:cTn id="59" dur="1" fill="hold">
                                          <p:stCondLst>
                                            <p:cond delay="0"/>
                                          </p:stCondLst>
                                        </p:cTn>
                                        <p:tgtEl>
                                          <p:spTgt spid="38"/>
                                        </p:tgtEl>
                                        <p:attrNameLst>
                                          <p:attrName>style.visibility</p:attrName>
                                        </p:attrNameLst>
                                      </p:cBhvr>
                                      <p:to>
                                        <p:strVal val="visible"/>
                                      </p:to>
                                    </p:set>
                                  </p:childTnLst>
                                </p:cTn>
                              </p:par>
                              <p:par>
                                <p:cTn id="60" presetID="1" presetClass="exit" presetSubtype="0" fill="hold" grpId="1" nodeType="withEffect">
                                  <p:stCondLst>
                                    <p:cond delay="8000"/>
                                  </p:stCondLst>
                                  <p:childTnLst>
                                    <p:set>
                                      <p:cBhvr>
                                        <p:cTn id="61" dur="1" fill="hold">
                                          <p:stCondLst>
                                            <p:cond delay="0"/>
                                          </p:stCondLst>
                                        </p:cTn>
                                        <p:tgtEl>
                                          <p:spTgt spid="38"/>
                                        </p:tgtEl>
                                        <p:attrNameLst>
                                          <p:attrName>style.visibility</p:attrName>
                                        </p:attrNameLst>
                                      </p:cBhvr>
                                      <p:to>
                                        <p:strVal val="hidden"/>
                                      </p:to>
                                    </p:set>
                                  </p:childTnLst>
                                </p:cTn>
                              </p:par>
                              <p:par>
                                <p:cTn id="62" presetID="1" presetClass="entr" presetSubtype="0" fill="hold" grpId="0" nodeType="withEffect">
                                  <p:stCondLst>
                                    <p:cond delay="8000"/>
                                  </p:stCondLst>
                                  <p:childTnLst>
                                    <p:set>
                                      <p:cBhvr>
                                        <p:cTn id="63" dur="1" fill="hold">
                                          <p:stCondLst>
                                            <p:cond delay="0"/>
                                          </p:stCondLst>
                                        </p:cTn>
                                        <p:tgtEl>
                                          <p:spTgt spid="39"/>
                                        </p:tgtEl>
                                        <p:attrNameLst>
                                          <p:attrName>style.visibility</p:attrName>
                                        </p:attrNameLst>
                                      </p:cBhvr>
                                      <p:to>
                                        <p:strVal val="visible"/>
                                      </p:to>
                                    </p:set>
                                  </p:childTnLst>
                                </p:cTn>
                              </p:par>
                              <p:par>
                                <p:cTn id="64" presetID="1" presetClass="exit" presetSubtype="0" fill="hold" grpId="1" nodeType="withEffect">
                                  <p:stCondLst>
                                    <p:cond delay="900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ntr" presetSubtype="0" fill="hold" grpId="0" nodeType="withEffect">
                                  <p:stCondLst>
                                    <p:cond delay="9000"/>
                                  </p:stCondLst>
                                  <p:childTnLst>
                                    <p:set>
                                      <p:cBhvr>
                                        <p:cTn id="67" dur="1" fill="hold">
                                          <p:stCondLst>
                                            <p:cond delay="0"/>
                                          </p:stCondLst>
                                        </p:cTn>
                                        <p:tgtEl>
                                          <p:spTgt spid="40"/>
                                        </p:tgtEl>
                                        <p:attrNameLst>
                                          <p:attrName>style.visibility</p:attrName>
                                        </p:attrNameLst>
                                      </p:cBhvr>
                                      <p:to>
                                        <p:strVal val="visible"/>
                                      </p:to>
                                    </p:set>
                                  </p:childTnLst>
                                </p:cTn>
                              </p:par>
                              <p:par>
                                <p:cTn id="68" presetID="1" presetClass="exit" presetSubtype="0" fill="hold" grpId="1" nodeType="withEffect">
                                  <p:stCondLst>
                                    <p:cond delay="1000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ntr" presetSubtype="0" fill="hold" grpId="0" nodeType="withEffect">
                                  <p:stCondLst>
                                    <p:cond delay="1000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7" grpId="0" animBg="1"/>
      <p:bldP spid="52" grpId="0" animBg="1"/>
      <p:bldP spid="53" grpId="0"/>
      <p:bldP spid="53" grpId="1"/>
      <p:bldP spid="54" grpId="0"/>
      <p:bldP spid="54" grpId="1"/>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2328-4EB1-A94F-9150-514D94927771}"/>
              </a:ext>
            </a:extLst>
          </p:cNvPr>
          <p:cNvSpPr>
            <a:spLocks noGrp="1"/>
          </p:cNvSpPr>
          <p:nvPr>
            <p:ph type="title"/>
          </p:nvPr>
        </p:nvSpPr>
        <p:spPr>
          <a:xfrm>
            <a:off x="588263" y="457200"/>
            <a:ext cx="11018520" cy="1107996"/>
          </a:xfrm>
        </p:spPr>
        <p:txBody>
          <a:bodyPr/>
          <a:lstStyle/>
          <a:p>
            <a:r>
              <a:rPr lang="en-US" dirty="0">
                <a:highlight>
                  <a:srgbClr val="50E6FF"/>
                </a:highlight>
              </a:rPr>
              <a:t>Find your target audience</a:t>
            </a:r>
            <a:r>
              <a:rPr lang="en-US" dirty="0"/>
              <a:t> with our suite of audience targeting dimensions</a:t>
            </a:r>
          </a:p>
        </p:txBody>
      </p:sp>
      <p:sp>
        <p:nvSpPr>
          <p:cNvPr id="4" name="Text Placeholder 3">
            <a:extLst>
              <a:ext uri="{FF2B5EF4-FFF2-40B4-BE49-F238E27FC236}">
                <a16:creationId xmlns:a16="http://schemas.microsoft.com/office/drawing/2014/main" id="{B4B5763F-9733-440E-A297-C5760BFB86FA}"/>
              </a:ext>
            </a:extLst>
          </p:cNvPr>
          <p:cNvSpPr>
            <a:spLocks noGrp="1"/>
          </p:cNvSpPr>
          <p:nvPr>
            <p:ph type="body" sz="quarter" idx="11"/>
          </p:nvPr>
        </p:nvSpPr>
        <p:spPr/>
        <p:txBody>
          <a:bodyPr/>
          <a:lstStyle/>
          <a:p>
            <a:r>
              <a:rPr lang="en-US" dirty="0"/>
              <a:t>1. Three LinkedIn profile dimensions available: Industry, company and job function.</a:t>
            </a:r>
          </a:p>
        </p:txBody>
      </p:sp>
      <p:cxnSp>
        <p:nvCxnSpPr>
          <p:cNvPr id="7" name="Straight Connector 6">
            <a:extLst>
              <a:ext uri="{FF2B5EF4-FFF2-40B4-BE49-F238E27FC236}">
                <a16:creationId xmlns:a16="http://schemas.microsoft.com/office/drawing/2014/main" id="{14C8CD4E-34FE-D14B-A3B9-67479C1CC035}"/>
              </a:ext>
              <a:ext uri="{C183D7F6-B498-43B3-948B-1728B52AA6E4}">
                <adec:decorative xmlns:adec="http://schemas.microsoft.com/office/drawing/2017/decorative" val="1"/>
              </a:ext>
            </a:extLst>
          </p:cNvPr>
          <p:cNvCxnSpPr>
            <a:cxnSpLocks/>
          </p:cNvCxnSpPr>
          <p:nvPr/>
        </p:nvCxnSpPr>
        <p:spPr>
          <a:xfrm>
            <a:off x="585216" y="2011680"/>
            <a:ext cx="11018520"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C8A6FC5B-10F5-9A45-9395-21F2F4899822}"/>
              </a:ext>
              <a:ext uri="{C183D7F6-B498-43B3-948B-1728B52AA6E4}">
                <adec:decorative xmlns:adec="http://schemas.microsoft.com/office/drawing/2017/decorative" val="1"/>
              </a:ext>
            </a:extLst>
          </p:cNvPr>
          <p:cNvCxnSpPr>
            <a:cxnSpLocks/>
          </p:cNvCxnSpPr>
          <p:nvPr/>
        </p:nvCxnSpPr>
        <p:spPr>
          <a:xfrm>
            <a:off x="585216" y="6035040"/>
            <a:ext cx="11018520"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F1FE185-E8D9-2A49-A525-89C7E30E2EB5}"/>
              </a:ext>
              <a:ext uri="{C183D7F6-B498-43B3-948B-1728B52AA6E4}">
                <adec:decorative xmlns:adec="http://schemas.microsoft.com/office/drawing/2017/decorative" val="1"/>
              </a:ext>
            </a:extLst>
          </p:cNvPr>
          <p:cNvCxnSpPr>
            <a:cxnSpLocks/>
          </p:cNvCxnSpPr>
          <p:nvPr/>
        </p:nvCxnSpPr>
        <p:spPr>
          <a:xfrm flipH="1">
            <a:off x="6172200" y="2011680"/>
            <a:ext cx="9608" cy="402336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E7B99CF-EE31-BC45-B595-EC0B063A1284}"/>
              </a:ext>
              <a:ext uri="{C183D7F6-B498-43B3-948B-1728B52AA6E4}">
                <adec:decorative xmlns:adec="http://schemas.microsoft.com/office/drawing/2017/decorative" val="1"/>
              </a:ext>
            </a:extLst>
          </p:cNvPr>
          <p:cNvCxnSpPr>
            <a:cxnSpLocks/>
          </p:cNvCxnSpPr>
          <p:nvPr/>
        </p:nvCxnSpPr>
        <p:spPr>
          <a:xfrm flipH="1">
            <a:off x="8951976" y="2011680"/>
            <a:ext cx="9394" cy="402336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5" name="Text 1">
            <a:extLst>
              <a:ext uri="{FF2B5EF4-FFF2-40B4-BE49-F238E27FC236}">
                <a16:creationId xmlns:a16="http://schemas.microsoft.com/office/drawing/2014/main" id="{81D7FF69-AF56-A848-9644-3AED0CBAE796}"/>
              </a:ext>
            </a:extLst>
          </p:cNvPr>
          <p:cNvSpPr txBox="1"/>
          <p:nvPr/>
        </p:nvSpPr>
        <p:spPr>
          <a:xfrm>
            <a:off x="1993392" y="2011680"/>
            <a:ext cx="2770632" cy="365760"/>
          </a:xfrm>
          <a:prstGeom prst="rect">
            <a:avLst/>
          </a:prstGeom>
          <a:solidFill>
            <a:schemeClr val="bg1"/>
          </a:solidFill>
        </p:spPr>
        <p:txBody>
          <a:bodyPr wrap="square" lIns="0" tIns="0" rIns="0" bIns="18288" rtlCol="0" anchor="ctr">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uLnTx/>
                <a:uFillTx/>
                <a:ea typeface="Segoe UI Semibold" charset="0"/>
                <a:cs typeface="Segoe UI Semibold" charset="0"/>
              </a:rPr>
              <a:t>User and intent targeting</a:t>
            </a:r>
          </a:p>
        </p:txBody>
      </p:sp>
      <p:sp>
        <p:nvSpPr>
          <p:cNvPr id="155" name="Text 2">
            <a:extLst>
              <a:ext uri="{FF2B5EF4-FFF2-40B4-BE49-F238E27FC236}">
                <a16:creationId xmlns:a16="http://schemas.microsoft.com/office/drawing/2014/main" id="{4EDF67AF-C81E-5F42-ABF5-0472DBDE2415}"/>
              </a:ext>
            </a:extLst>
          </p:cNvPr>
          <p:cNvSpPr txBox="1"/>
          <p:nvPr/>
        </p:nvSpPr>
        <p:spPr>
          <a:xfrm>
            <a:off x="6378172" y="2011680"/>
            <a:ext cx="2377440" cy="365760"/>
          </a:xfrm>
          <a:prstGeom prst="rect">
            <a:avLst/>
          </a:prstGeom>
          <a:solidFill>
            <a:schemeClr val="bg1"/>
          </a:solidFill>
        </p:spPr>
        <p:txBody>
          <a:bodyPr wrap="square" lIns="0" tIns="0" rIns="0" bIns="18288" rtlCol="0" anchor="ctr">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ea typeface="Segoe UI Semibold" charset="0"/>
                <a:cs typeface="Segoe UI Semibold" charset="0"/>
              </a:rPr>
              <a:t>User profile targeting</a:t>
            </a:r>
          </a:p>
        </p:txBody>
      </p:sp>
      <p:sp>
        <p:nvSpPr>
          <p:cNvPr id="166" name="Text 3">
            <a:extLst>
              <a:ext uri="{FF2B5EF4-FFF2-40B4-BE49-F238E27FC236}">
                <a16:creationId xmlns:a16="http://schemas.microsoft.com/office/drawing/2014/main" id="{470048F1-74C1-4C43-A1A6-46DF931781D3}"/>
              </a:ext>
            </a:extLst>
          </p:cNvPr>
          <p:cNvSpPr txBox="1"/>
          <p:nvPr/>
        </p:nvSpPr>
        <p:spPr>
          <a:xfrm>
            <a:off x="9153144" y="2011680"/>
            <a:ext cx="2249424" cy="365760"/>
          </a:xfrm>
          <a:prstGeom prst="rect">
            <a:avLst/>
          </a:prstGeom>
          <a:solidFill>
            <a:schemeClr val="bg1"/>
          </a:solidFill>
        </p:spPr>
        <p:txBody>
          <a:bodyPr wrap="square" lIns="0" tIns="0" rIns="0" bIns="18288" rtlCol="0" anchor="ctr">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37373"/>
                </a:solidFill>
                <a:effectLst/>
                <a:uLnTx/>
                <a:uFillTx/>
                <a:ea typeface="Segoe UI Semibold" charset="0"/>
                <a:cs typeface="Segoe UI Semibold" charset="0"/>
              </a:rPr>
              <a:t>Location and device</a:t>
            </a:r>
          </a:p>
        </p:txBody>
      </p:sp>
      <p:sp>
        <p:nvSpPr>
          <p:cNvPr id="85" name="TextBox 84">
            <a:extLst>
              <a:ext uri="{FF2B5EF4-FFF2-40B4-BE49-F238E27FC236}">
                <a16:creationId xmlns:a16="http://schemas.microsoft.com/office/drawing/2014/main" id="{6E008D97-B0C3-974A-83CC-0EB00DA702BD}"/>
              </a:ext>
            </a:extLst>
          </p:cNvPr>
          <p:cNvSpPr txBox="1"/>
          <p:nvPr/>
        </p:nvSpPr>
        <p:spPr>
          <a:xfrm>
            <a:off x="585216" y="3410682"/>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Remarketing</a:t>
            </a:r>
          </a:p>
        </p:txBody>
      </p:sp>
      <p:grpSp>
        <p:nvGrpSpPr>
          <p:cNvPr id="10" name="Group 9">
            <a:extLst>
              <a:ext uri="{FF2B5EF4-FFF2-40B4-BE49-F238E27FC236}">
                <a16:creationId xmlns:a16="http://schemas.microsoft.com/office/drawing/2014/main" id="{4A15B7B0-7AD7-4349-BF2F-A8D033078961}"/>
              </a:ext>
            </a:extLst>
          </p:cNvPr>
          <p:cNvGrpSpPr>
            <a:grpSpLocks noChangeAspect="1"/>
          </p:cNvGrpSpPr>
          <p:nvPr/>
        </p:nvGrpSpPr>
        <p:grpSpPr>
          <a:xfrm>
            <a:off x="950976" y="2596519"/>
            <a:ext cx="731520" cy="731520"/>
            <a:chOff x="829072" y="2627555"/>
            <a:chExt cx="804219" cy="804219"/>
          </a:xfrm>
        </p:grpSpPr>
        <p:sp>
          <p:nvSpPr>
            <p:cNvPr id="90" name="Oval 89">
              <a:extLst>
                <a:ext uri="{FF2B5EF4-FFF2-40B4-BE49-F238E27FC236}">
                  <a16:creationId xmlns:a16="http://schemas.microsoft.com/office/drawing/2014/main" id="{6649E94C-5589-7341-BDB6-36312586F1DD}"/>
                </a:ext>
              </a:extLst>
            </p:cNvPr>
            <p:cNvSpPr/>
            <p:nvPr/>
          </p:nvSpPr>
          <p:spPr>
            <a:xfrm>
              <a:off x="829072" y="2627555"/>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95" name="globe_6" title="Icon of a monitor in front of a sphere made of lines">
              <a:extLst>
                <a:ext uri="{FF2B5EF4-FFF2-40B4-BE49-F238E27FC236}">
                  <a16:creationId xmlns:a16="http://schemas.microsoft.com/office/drawing/2014/main" id="{1E8FED00-A4F0-284B-A9A0-BCE9AFFC01C9}"/>
                </a:ext>
              </a:extLst>
            </p:cNvPr>
            <p:cNvSpPr>
              <a:spLocks noChangeAspect="1" noEditPoints="1"/>
            </p:cNvSpPr>
            <p:nvPr/>
          </p:nvSpPr>
          <p:spPr bwMode="auto">
            <a:xfrm>
              <a:off x="1047085" y="2832451"/>
              <a:ext cx="368192" cy="394427"/>
            </a:xfrm>
            <a:custGeom>
              <a:avLst/>
              <a:gdLst>
                <a:gd name="T0" fmla="*/ 210 w 296"/>
                <a:gd name="T1" fmla="*/ 147 h 318"/>
                <a:gd name="T2" fmla="*/ 105 w 296"/>
                <a:gd name="T3" fmla="*/ 147 h 318"/>
                <a:gd name="T4" fmla="*/ 105 w 296"/>
                <a:gd name="T5" fmla="*/ 140 h 318"/>
                <a:gd name="T6" fmla="*/ 109 w 296"/>
                <a:gd name="T7" fmla="*/ 83 h 318"/>
                <a:gd name="T8" fmla="*/ 157 w 296"/>
                <a:gd name="T9" fmla="*/ 0 h 318"/>
                <a:gd name="T10" fmla="*/ 157 w 296"/>
                <a:gd name="T11" fmla="*/ 0 h 318"/>
                <a:gd name="T12" fmla="*/ 159 w 296"/>
                <a:gd name="T13" fmla="*/ 0 h 318"/>
                <a:gd name="T14" fmla="*/ 206 w 296"/>
                <a:gd name="T15" fmla="*/ 83 h 318"/>
                <a:gd name="T16" fmla="*/ 210 w 296"/>
                <a:gd name="T17" fmla="*/ 137 h 318"/>
                <a:gd name="T18" fmla="*/ 210 w 296"/>
                <a:gd name="T19" fmla="*/ 147 h 318"/>
                <a:gd name="T20" fmla="*/ 31 w 296"/>
                <a:gd name="T21" fmla="*/ 83 h 318"/>
                <a:gd name="T22" fmla="*/ 284 w 296"/>
                <a:gd name="T23" fmla="*/ 83 h 318"/>
                <a:gd name="T24" fmla="*/ 286 w 296"/>
                <a:gd name="T25" fmla="*/ 189 h 318"/>
                <a:gd name="T26" fmla="*/ 286 w 296"/>
                <a:gd name="T27" fmla="*/ 189 h 318"/>
                <a:gd name="T28" fmla="*/ 210 w 296"/>
                <a:gd name="T29" fmla="*/ 189 h 318"/>
                <a:gd name="T30" fmla="*/ 19 w 296"/>
                <a:gd name="T31" fmla="*/ 147 h 318"/>
                <a:gd name="T32" fmla="*/ 0 w 296"/>
                <a:gd name="T33" fmla="*/ 147 h 318"/>
                <a:gd name="T34" fmla="*/ 0 w 296"/>
                <a:gd name="T35" fmla="*/ 277 h 318"/>
                <a:gd name="T36" fmla="*/ 106 w 296"/>
                <a:gd name="T37" fmla="*/ 277 h 318"/>
                <a:gd name="T38" fmla="*/ 157 w 296"/>
                <a:gd name="T39" fmla="*/ 277 h 318"/>
                <a:gd name="T40" fmla="*/ 210 w 296"/>
                <a:gd name="T41" fmla="*/ 189 h 318"/>
                <a:gd name="T42" fmla="*/ 210 w 296"/>
                <a:gd name="T43" fmla="*/ 267 h 318"/>
                <a:gd name="T44" fmla="*/ 286 w 296"/>
                <a:gd name="T45" fmla="*/ 189 h 318"/>
                <a:gd name="T46" fmla="*/ 296 w 296"/>
                <a:gd name="T47" fmla="*/ 139 h 318"/>
                <a:gd name="T48" fmla="*/ 159 w 296"/>
                <a:gd name="T49" fmla="*/ 0 h 318"/>
                <a:gd name="T50" fmla="*/ 157 w 296"/>
                <a:gd name="T51" fmla="*/ 0 h 318"/>
                <a:gd name="T52" fmla="*/ 157 w 296"/>
                <a:gd name="T53" fmla="*/ 0 h 318"/>
                <a:gd name="T54" fmla="*/ 31 w 296"/>
                <a:gd name="T55" fmla="*/ 83 h 318"/>
                <a:gd name="T56" fmla="*/ 19 w 296"/>
                <a:gd name="T57" fmla="*/ 139 h 318"/>
                <a:gd name="T58" fmla="*/ 19 w 296"/>
                <a:gd name="T59" fmla="*/ 147 h 318"/>
                <a:gd name="T60" fmla="*/ 105 w 296"/>
                <a:gd name="T61" fmla="*/ 147 h 318"/>
                <a:gd name="T62" fmla="*/ 210 w 296"/>
                <a:gd name="T63" fmla="*/ 147 h 318"/>
                <a:gd name="T64" fmla="*/ 210 w 296"/>
                <a:gd name="T65" fmla="*/ 189 h 318"/>
                <a:gd name="T66" fmla="*/ 157 w 296"/>
                <a:gd name="T67" fmla="*/ 277 h 318"/>
                <a:gd name="T68" fmla="*/ 210 w 296"/>
                <a:gd name="T69" fmla="*/ 277 h 318"/>
                <a:gd name="T70" fmla="*/ 210 w 296"/>
                <a:gd name="T71" fmla="*/ 267 h 318"/>
                <a:gd name="T72" fmla="*/ 57 w 296"/>
                <a:gd name="T73" fmla="*/ 318 h 318"/>
                <a:gd name="T74" fmla="*/ 154 w 296"/>
                <a:gd name="T75" fmla="*/ 318 h 318"/>
                <a:gd name="T76" fmla="*/ 106 w 296"/>
                <a:gd name="T77" fmla="*/ 277 h 318"/>
                <a:gd name="T78" fmla="*/ 106 w 296"/>
                <a:gd name="T7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 h="318">
                  <a:moveTo>
                    <a:pt x="210" y="147"/>
                  </a:moveTo>
                  <a:cubicBezTo>
                    <a:pt x="105" y="147"/>
                    <a:pt x="105" y="147"/>
                    <a:pt x="105" y="147"/>
                  </a:cubicBezTo>
                  <a:cubicBezTo>
                    <a:pt x="105" y="145"/>
                    <a:pt x="105" y="142"/>
                    <a:pt x="105" y="140"/>
                  </a:cubicBezTo>
                  <a:cubicBezTo>
                    <a:pt x="105" y="120"/>
                    <a:pt x="106" y="100"/>
                    <a:pt x="109" y="83"/>
                  </a:cubicBezTo>
                  <a:cubicBezTo>
                    <a:pt x="118" y="35"/>
                    <a:pt x="136" y="1"/>
                    <a:pt x="157" y="0"/>
                  </a:cubicBezTo>
                  <a:cubicBezTo>
                    <a:pt x="157" y="0"/>
                    <a:pt x="157" y="0"/>
                    <a:pt x="157" y="0"/>
                  </a:cubicBezTo>
                  <a:cubicBezTo>
                    <a:pt x="158" y="0"/>
                    <a:pt x="159" y="0"/>
                    <a:pt x="159" y="0"/>
                  </a:cubicBezTo>
                  <a:cubicBezTo>
                    <a:pt x="180" y="2"/>
                    <a:pt x="198" y="35"/>
                    <a:pt x="206" y="83"/>
                  </a:cubicBezTo>
                  <a:cubicBezTo>
                    <a:pt x="208" y="100"/>
                    <a:pt x="210" y="118"/>
                    <a:pt x="210" y="137"/>
                  </a:cubicBezTo>
                  <a:cubicBezTo>
                    <a:pt x="210" y="142"/>
                    <a:pt x="210" y="147"/>
                    <a:pt x="210" y="147"/>
                  </a:cubicBezTo>
                  <a:close/>
                  <a:moveTo>
                    <a:pt x="31" y="83"/>
                  </a:moveTo>
                  <a:cubicBezTo>
                    <a:pt x="284" y="83"/>
                    <a:pt x="284" y="83"/>
                    <a:pt x="284" y="83"/>
                  </a:cubicBezTo>
                  <a:moveTo>
                    <a:pt x="286" y="189"/>
                  </a:moveTo>
                  <a:cubicBezTo>
                    <a:pt x="286" y="189"/>
                    <a:pt x="286" y="189"/>
                    <a:pt x="286" y="189"/>
                  </a:cubicBezTo>
                  <a:cubicBezTo>
                    <a:pt x="210" y="189"/>
                    <a:pt x="210" y="189"/>
                    <a:pt x="210" y="189"/>
                  </a:cubicBezTo>
                  <a:moveTo>
                    <a:pt x="19" y="147"/>
                  </a:moveTo>
                  <a:cubicBezTo>
                    <a:pt x="0" y="147"/>
                    <a:pt x="0" y="147"/>
                    <a:pt x="0" y="147"/>
                  </a:cubicBezTo>
                  <a:cubicBezTo>
                    <a:pt x="0" y="277"/>
                    <a:pt x="0" y="277"/>
                    <a:pt x="0" y="277"/>
                  </a:cubicBezTo>
                  <a:cubicBezTo>
                    <a:pt x="106" y="277"/>
                    <a:pt x="106" y="277"/>
                    <a:pt x="106" y="277"/>
                  </a:cubicBezTo>
                  <a:cubicBezTo>
                    <a:pt x="157" y="277"/>
                    <a:pt x="157" y="277"/>
                    <a:pt x="157" y="277"/>
                  </a:cubicBezTo>
                  <a:moveTo>
                    <a:pt x="210" y="189"/>
                  </a:moveTo>
                  <a:cubicBezTo>
                    <a:pt x="210" y="267"/>
                    <a:pt x="210" y="267"/>
                    <a:pt x="210" y="267"/>
                  </a:cubicBezTo>
                  <a:cubicBezTo>
                    <a:pt x="245" y="252"/>
                    <a:pt x="272" y="224"/>
                    <a:pt x="286" y="189"/>
                  </a:cubicBezTo>
                  <a:cubicBezTo>
                    <a:pt x="292" y="174"/>
                    <a:pt x="296" y="156"/>
                    <a:pt x="296" y="139"/>
                  </a:cubicBezTo>
                  <a:cubicBezTo>
                    <a:pt x="296" y="63"/>
                    <a:pt x="235" y="1"/>
                    <a:pt x="159" y="0"/>
                  </a:cubicBezTo>
                  <a:cubicBezTo>
                    <a:pt x="159" y="0"/>
                    <a:pt x="158" y="0"/>
                    <a:pt x="157" y="0"/>
                  </a:cubicBezTo>
                  <a:cubicBezTo>
                    <a:pt x="157" y="0"/>
                    <a:pt x="157" y="0"/>
                    <a:pt x="157" y="0"/>
                  </a:cubicBezTo>
                  <a:cubicBezTo>
                    <a:pt x="101" y="0"/>
                    <a:pt x="52" y="34"/>
                    <a:pt x="31" y="83"/>
                  </a:cubicBezTo>
                  <a:cubicBezTo>
                    <a:pt x="23" y="100"/>
                    <a:pt x="19" y="119"/>
                    <a:pt x="19" y="139"/>
                  </a:cubicBezTo>
                  <a:cubicBezTo>
                    <a:pt x="19" y="142"/>
                    <a:pt x="19" y="145"/>
                    <a:pt x="19" y="147"/>
                  </a:cubicBezTo>
                  <a:cubicBezTo>
                    <a:pt x="105" y="147"/>
                    <a:pt x="105" y="147"/>
                    <a:pt x="105" y="147"/>
                  </a:cubicBezTo>
                  <a:cubicBezTo>
                    <a:pt x="210" y="147"/>
                    <a:pt x="210" y="147"/>
                    <a:pt x="210" y="147"/>
                  </a:cubicBezTo>
                  <a:cubicBezTo>
                    <a:pt x="210" y="189"/>
                    <a:pt x="210" y="189"/>
                    <a:pt x="210" y="189"/>
                  </a:cubicBezTo>
                  <a:moveTo>
                    <a:pt x="157" y="277"/>
                  </a:moveTo>
                  <a:cubicBezTo>
                    <a:pt x="210" y="277"/>
                    <a:pt x="210" y="277"/>
                    <a:pt x="210" y="277"/>
                  </a:cubicBezTo>
                  <a:cubicBezTo>
                    <a:pt x="210" y="267"/>
                    <a:pt x="210" y="267"/>
                    <a:pt x="210" y="267"/>
                  </a:cubicBezTo>
                  <a:moveTo>
                    <a:pt x="57" y="318"/>
                  </a:moveTo>
                  <a:cubicBezTo>
                    <a:pt x="154" y="318"/>
                    <a:pt x="154" y="318"/>
                    <a:pt x="154" y="318"/>
                  </a:cubicBezTo>
                  <a:moveTo>
                    <a:pt x="106" y="277"/>
                  </a:moveTo>
                  <a:cubicBezTo>
                    <a:pt x="106" y="318"/>
                    <a:pt x="106" y="318"/>
                    <a:pt x="106" y="318"/>
                  </a:cubicBezTo>
                </a:path>
              </a:pathLst>
            </a:custGeom>
            <a:no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05" name="TextBox 104">
            <a:extLst>
              <a:ext uri="{FF2B5EF4-FFF2-40B4-BE49-F238E27FC236}">
                <a16:creationId xmlns:a16="http://schemas.microsoft.com/office/drawing/2014/main" id="{A313558E-DA46-5345-9010-16FAEBF372F8}"/>
              </a:ext>
            </a:extLst>
          </p:cNvPr>
          <p:cNvSpPr txBox="1"/>
          <p:nvPr/>
        </p:nvSpPr>
        <p:spPr>
          <a:xfrm>
            <a:off x="1959864" y="3410682"/>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In-market</a:t>
            </a:r>
          </a:p>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Audiences</a:t>
            </a:r>
          </a:p>
        </p:txBody>
      </p:sp>
      <p:grpSp>
        <p:nvGrpSpPr>
          <p:cNvPr id="11" name="Group 10">
            <a:extLst>
              <a:ext uri="{FF2B5EF4-FFF2-40B4-BE49-F238E27FC236}">
                <a16:creationId xmlns:a16="http://schemas.microsoft.com/office/drawing/2014/main" id="{13CCE364-A555-4756-AC21-84D62DEDCA05}"/>
              </a:ext>
            </a:extLst>
          </p:cNvPr>
          <p:cNvGrpSpPr>
            <a:grpSpLocks noChangeAspect="1"/>
          </p:cNvGrpSpPr>
          <p:nvPr/>
        </p:nvGrpSpPr>
        <p:grpSpPr>
          <a:xfrm>
            <a:off x="2325624" y="2596519"/>
            <a:ext cx="731520" cy="731520"/>
            <a:chOff x="2056991" y="2627555"/>
            <a:chExt cx="804219" cy="804219"/>
          </a:xfrm>
        </p:grpSpPr>
        <p:sp>
          <p:nvSpPr>
            <p:cNvPr id="110" name="Oval 109">
              <a:extLst>
                <a:ext uri="{FF2B5EF4-FFF2-40B4-BE49-F238E27FC236}">
                  <a16:creationId xmlns:a16="http://schemas.microsoft.com/office/drawing/2014/main" id="{C0044168-25C5-834F-B50C-8A4CDA6DDFCB}"/>
                </a:ext>
              </a:extLst>
            </p:cNvPr>
            <p:cNvSpPr/>
            <p:nvPr/>
          </p:nvSpPr>
          <p:spPr>
            <a:xfrm>
              <a:off x="2056991" y="2627555"/>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3" name="magnify" title="Icon of a magnifying glass">
              <a:extLst>
                <a:ext uri="{FF2B5EF4-FFF2-40B4-BE49-F238E27FC236}">
                  <a16:creationId xmlns:a16="http://schemas.microsoft.com/office/drawing/2014/main" id="{EE83AA43-FC14-BA48-9168-9C5D64918B96}"/>
                </a:ext>
              </a:extLst>
            </p:cNvPr>
            <p:cNvSpPr>
              <a:spLocks noChangeAspect="1" noEditPoints="1"/>
            </p:cNvSpPr>
            <p:nvPr/>
          </p:nvSpPr>
          <p:spPr bwMode="auto">
            <a:xfrm flipH="1">
              <a:off x="2261887" y="2836220"/>
              <a:ext cx="394427" cy="386889"/>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35" name="TextBox 134">
            <a:extLst>
              <a:ext uri="{FF2B5EF4-FFF2-40B4-BE49-F238E27FC236}">
                <a16:creationId xmlns:a16="http://schemas.microsoft.com/office/drawing/2014/main" id="{79FBB73D-6F37-6143-B6D9-BB986A6EBB41}"/>
              </a:ext>
            </a:extLst>
          </p:cNvPr>
          <p:cNvSpPr txBox="1"/>
          <p:nvPr/>
        </p:nvSpPr>
        <p:spPr>
          <a:xfrm>
            <a:off x="3334512" y="3410682"/>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Custom</a:t>
            </a:r>
          </a:p>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Audiences</a:t>
            </a:r>
          </a:p>
        </p:txBody>
      </p:sp>
      <p:grpSp>
        <p:nvGrpSpPr>
          <p:cNvPr id="12" name="Group 11">
            <a:extLst>
              <a:ext uri="{FF2B5EF4-FFF2-40B4-BE49-F238E27FC236}">
                <a16:creationId xmlns:a16="http://schemas.microsoft.com/office/drawing/2014/main" id="{974D4CE2-90BC-4F16-BA51-09A75440815D}"/>
              </a:ext>
            </a:extLst>
          </p:cNvPr>
          <p:cNvGrpSpPr>
            <a:grpSpLocks noChangeAspect="1"/>
          </p:cNvGrpSpPr>
          <p:nvPr/>
        </p:nvGrpSpPr>
        <p:grpSpPr>
          <a:xfrm>
            <a:off x="3700272" y="2596519"/>
            <a:ext cx="731520" cy="731520"/>
            <a:chOff x="3320923" y="2627555"/>
            <a:chExt cx="804219" cy="804219"/>
          </a:xfrm>
        </p:grpSpPr>
        <p:sp>
          <p:nvSpPr>
            <p:cNvPr id="136" name="Oval 135">
              <a:extLst>
                <a:ext uri="{FF2B5EF4-FFF2-40B4-BE49-F238E27FC236}">
                  <a16:creationId xmlns:a16="http://schemas.microsoft.com/office/drawing/2014/main" id="{95DAEA27-E579-8D43-B8D1-DF2F02F3B67A}"/>
                </a:ext>
              </a:extLst>
            </p:cNvPr>
            <p:cNvSpPr/>
            <p:nvPr/>
          </p:nvSpPr>
          <p:spPr>
            <a:xfrm>
              <a:off x="3320923" y="2627555"/>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7" name="graph_4" title="Icon of a pie chart">
              <a:extLst>
                <a:ext uri="{FF2B5EF4-FFF2-40B4-BE49-F238E27FC236}">
                  <a16:creationId xmlns:a16="http://schemas.microsoft.com/office/drawing/2014/main" id="{EBAC83ED-6841-7142-9B5A-411884475758}"/>
                </a:ext>
              </a:extLst>
            </p:cNvPr>
            <p:cNvSpPr>
              <a:spLocks noChangeAspect="1" noEditPoints="1"/>
            </p:cNvSpPr>
            <p:nvPr/>
          </p:nvSpPr>
          <p:spPr bwMode="auto">
            <a:xfrm>
              <a:off x="3525001" y="2832451"/>
              <a:ext cx="396063" cy="394427"/>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sp>
        <p:nvSpPr>
          <p:cNvPr id="140" name="TextBox 139">
            <a:extLst>
              <a:ext uri="{FF2B5EF4-FFF2-40B4-BE49-F238E27FC236}">
                <a16:creationId xmlns:a16="http://schemas.microsoft.com/office/drawing/2014/main" id="{3EA248C2-B3E8-B940-AB20-A28AAFC651C9}"/>
              </a:ext>
            </a:extLst>
          </p:cNvPr>
          <p:cNvSpPr txBox="1"/>
          <p:nvPr/>
        </p:nvSpPr>
        <p:spPr>
          <a:xfrm>
            <a:off x="4709160" y="3410682"/>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Dynamic Remarketing</a:t>
            </a:r>
          </a:p>
        </p:txBody>
      </p:sp>
      <p:grpSp>
        <p:nvGrpSpPr>
          <p:cNvPr id="13" name="Group 12">
            <a:extLst>
              <a:ext uri="{FF2B5EF4-FFF2-40B4-BE49-F238E27FC236}">
                <a16:creationId xmlns:a16="http://schemas.microsoft.com/office/drawing/2014/main" id="{97D973DB-4B59-4349-BBC1-4EBAB7371BE5}"/>
              </a:ext>
            </a:extLst>
          </p:cNvPr>
          <p:cNvGrpSpPr>
            <a:grpSpLocks noChangeAspect="1"/>
          </p:cNvGrpSpPr>
          <p:nvPr/>
        </p:nvGrpSpPr>
        <p:grpSpPr>
          <a:xfrm>
            <a:off x="5074920" y="2596519"/>
            <a:ext cx="731520" cy="731520"/>
            <a:chOff x="4605141" y="2627555"/>
            <a:chExt cx="804219" cy="804219"/>
          </a:xfrm>
        </p:grpSpPr>
        <p:sp>
          <p:nvSpPr>
            <p:cNvPr id="141" name="Oval 140">
              <a:extLst>
                <a:ext uri="{FF2B5EF4-FFF2-40B4-BE49-F238E27FC236}">
                  <a16:creationId xmlns:a16="http://schemas.microsoft.com/office/drawing/2014/main" id="{8C7D7B19-C79A-8D4A-86B6-68674F5DFAC6}"/>
                </a:ext>
              </a:extLst>
            </p:cNvPr>
            <p:cNvSpPr/>
            <p:nvPr/>
          </p:nvSpPr>
          <p:spPr>
            <a:xfrm>
              <a:off x="4605141" y="2627555"/>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42" name="ShoppingCart_E7BF" title="Icon of a shopping cart">
              <a:extLst>
                <a:ext uri="{FF2B5EF4-FFF2-40B4-BE49-F238E27FC236}">
                  <a16:creationId xmlns:a16="http://schemas.microsoft.com/office/drawing/2014/main" id="{7516503C-BFF4-804D-8751-6F701DC16648}"/>
                </a:ext>
              </a:extLst>
            </p:cNvPr>
            <p:cNvSpPr>
              <a:spLocks noChangeAspect="1" noEditPoints="1"/>
            </p:cNvSpPr>
            <p:nvPr/>
          </p:nvSpPr>
          <p:spPr bwMode="auto">
            <a:xfrm>
              <a:off x="4783144" y="2839095"/>
              <a:ext cx="448213" cy="381139"/>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C6F0272E-DEC8-407C-9B3A-FEE5930A7E7E}"/>
              </a:ext>
            </a:extLst>
          </p:cNvPr>
          <p:cNvGrpSpPr/>
          <p:nvPr/>
        </p:nvGrpSpPr>
        <p:grpSpPr>
          <a:xfrm>
            <a:off x="1272540" y="4228139"/>
            <a:ext cx="1463040" cy="1361392"/>
            <a:chOff x="1252728" y="4228139"/>
            <a:chExt cx="1463040" cy="1361392"/>
          </a:xfrm>
        </p:grpSpPr>
        <p:sp>
          <p:nvSpPr>
            <p:cNvPr id="144" name="TextBox 143">
              <a:extLst>
                <a:ext uri="{FF2B5EF4-FFF2-40B4-BE49-F238E27FC236}">
                  <a16:creationId xmlns:a16="http://schemas.microsoft.com/office/drawing/2014/main" id="{4DE4FA69-9430-CD4A-98B0-34A2F1371500}"/>
                </a:ext>
              </a:extLst>
            </p:cNvPr>
            <p:cNvSpPr txBox="1"/>
            <p:nvPr/>
          </p:nvSpPr>
          <p:spPr>
            <a:xfrm>
              <a:off x="1252728" y="5040891"/>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Similar Audiences</a:t>
              </a:r>
            </a:p>
          </p:txBody>
        </p:sp>
        <p:grpSp>
          <p:nvGrpSpPr>
            <p:cNvPr id="14" name="Group 13">
              <a:extLst>
                <a:ext uri="{FF2B5EF4-FFF2-40B4-BE49-F238E27FC236}">
                  <a16:creationId xmlns:a16="http://schemas.microsoft.com/office/drawing/2014/main" id="{8E109E19-4F20-4C17-9890-AFF338DC0BCB}"/>
                </a:ext>
              </a:extLst>
            </p:cNvPr>
            <p:cNvGrpSpPr>
              <a:grpSpLocks noChangeAspect="1"/>
            </p:cNvGrpSpPr>
            <p:nvPr/>
          </p:nvGrpSpPr>
          <p:grpSpPr>
            <a:xfrm>
              <a:off x="1615592" y="4228139"/>
              <a:ext cx="731520" cy="731520"/>
              <a:chOff x="830652" y="4036679"/>
              <a:chExt cx="804219" cy="804219"/>
            </a:xfrm>
          </p:grpSpPr>
          <p:sp>
            <p:nvSpPr>
              <p:cNvPr id="145" name="Oval 144">
                <a:extLst>
                  <a:ext uri="{FF2B5EF4-FFF2-40B4-BE49-F238E27FC236}">
                    <a16:creationId xmlns:a16="http://schemas.microsoft.com/office/drawing/2014/main" id="{1652E571-2DDE-2F47-A804-80E878A773F5}"/>
                  </a:ext>
                </a:extLst>
              </p:cNvPr>
              <p:cNvSpPr/>
              <p:nvPr/>
            </p:nvSpPr>
            <p:spPr>
              <a:xfrm>
                <a:off x="830652" y="4036679"/>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46" name="people_12" title="Icon of three people">
                <a:extLst>
                  <a:ext uri="{FF2B5EF4-FFF2-40B4-BE49-F238E27FC236}">
                    <a16:creationId xmlns:a16="http://schemas.microsoft.com/office/drawing/2014/main" id="{0AED911E-259C-3D44-82F5-95E476895E0E}"/>
                  </a:ext>
                </a:extLst>
              </p:cNvPr>
              <p:cNvSpPr>
                <a:spLocks noChangeAspect="1" noEditPoints="1"/>
              </p:cNvSpPr>
              <p:nvPr/>
            </p:nvSpPr>
            <p:spPr bwMode="auto">
              <a:xfrm>
                <a:off x="1018409" y="4255908"/>
                <a:ext cx="428704" cy="3657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17" name="Group 16">
            <a:extLst>
              <a:ext uri="{FF2B5EF4-FFF2-40B4-BE49-F238E27FC236}">
                <a16:creationId xmlns:a16="http://schemas.microsoft.com/office/drawing/2014/main" id="{0E0A5880-47E4-46B3-A473-CA4E01E27689}"/>
              </a:ext>
            </a:extLst>
          </p:cNvPr>
          <p:cNvGrpSpPr/>
          <p:nvPr/>
        </p:nvGrpSpPr>
        <p:grpSpPr>
          <a:xfrm>
            <a:off x="2647188" y="4228139"/>
            <a:ext cx="1463040" cy="1361392"/>
            <a:chOff x="2578608" y="4228139"/>
            <a:chExt cx="1463040" cy="1361392"/>
          </a:xfrm>
        </p:grpSpPr>
        <p:sp>
          <p:nvSpPr>
            <p:cNvPr id="148" name="TextBox 147">
              <a:extLst>
                <a:ext uri="{FF2B5EF4-FFF2-40B4-BE49-F238E27FC236}">
                  <a16:creationId xmlns:a16="http://schemas.microsoft.com/office/drawing/2014/main" id="{B787505F-8C4C-B841-982B-F4AB17EA2370}"/>
                </a:ext>
              </a:extLst>
            </p:cNvPr>
            <p:cNvSpPr txBox="1"/>
            <p:nvPr/>
          </p:nvSpPr>
          <p:spPr>
            <a:xfrm>
              <a:off x="2578608" y="5040891"/>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Customer </a:t>
              </a:r>
              <a:b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b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Match</a:t>
              </a:r>
            </a:p>
          </p:txBody>
        </p:sp>
        <p:grpSp>
          <p:nvGrpSpPr>
            <p:cNvPr id="15" name="Group 14">
              <a:extLst>
                <a:ext uri="{FF2B5EF4-FFF2-40B4-BE49-F238E27FC236}">
                  <a16:creationId xmlns:a16="http://schemas.microsoft.com/office/drawing/2014/main" id="{0526A33D-66C3-4539-A43E-5CC6054924A1}"/>
                </a:ext>
              </a:extLst>
            </p:cNvPr>
            <p:cNvGrpSpPr>
              <a:grpSpLocks noChangeAspect="1"/>
            </p:cNvGrpSpPr>
            <p:nvPr/>
          </p:nvGrpSpPr>
          <p:grpSpPr>
            <a:xfrm>
              <a:off x="2944823" y="4228139"/>
              <a:ext cx="731520" cy="731520"/>
              <a:chOff x="2058571" y="4036679"/>
              <a:chExt cx="804219" cy="804219"/>
            </a:xfrm>
          </p:grpSpPr>
          <p:sp>
            <p:nvSpPr>
              <p:cNvPr id="149" name="Oval 148">
                <a:extLst>
                  <a:ext uri="{FF2B5EF4-FFF2-40B4-BE49-F238E27FC236}">
                    <a16:creationId xmlns:a16="http://schemas.microsoft.com/office/drawing/2014/main" id="{E50EE57F-4A71-9E48-BFD6-642E5EA3A9F4}"/>
                  </a:ext>
                </a:extLst>
              </p:cNvPr>
              <p:cNvSpPr/>
              <p:nvPr/>
            </p:nvSpPr>
            <p:spPr>
              <a:xfrm>
                <a:off x="2058571" y="4036679"/>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50" name="personal_connect" title="Icon of a person with two bidirectional arrows below them">
                <a:extLst>
                  <a:ext uri="{FF2B5EF4-FFF2-40B4-BE49-F238E27FC236}">
                    <a16:creationId xmlns:a16="http://schemas.microsoft.com/office/drawing/2014/main" id="{8E84AA39-02CA-5A44-ADE8-C623270BE755}"/>
                  </a:ext>
                </a:extLst>
              </p:cNvPr>
              <p:cNvSpPr>
                <a:spLocks noChangeAspect="1" noEditPoints="1"/>
              </p:cNvSpPr>
              <p:nvPr/>
            </p:nvSpPr>
            <p:spPr bwMode="auto">
              <a:xfrm>
                <a:off x="2316554" y="4202581"/>
                <a:ext cx="288253" cy="472414"/>
              </a:xfrm>
              <a:custGeom>
                <a:avLst/>
                <a:gdLst>
                  <a:gd name="T0" fmla="*/ 39 w 198"/>
                  <a:gd name="T1" fmla="*/ 61 h 325"/>
                  <a:gd name="T2" fmla="*/ 100 w 198"/>
                  <a:gd name="T3" fmla="*/ 0 h 325"/>
                  <a:gd name="T4" fmla="*/ 161 w 198"/>
                  <a:gd name="T5" fmla="*/ 61 h 325"/>
                  <a:gd name="T6" fmla="*/ 100 w 198"/>
                  <a:gd name="T7" fmla="*/ 122 h 325"/>
                  <a:gd name="T8" fmla="*/ 39 w 198"/>
                  <a:gd name="T9" fmla="*/ 61 h 325"/>
                  <a:gd name="T10" fmla="*/ 198 w 198"/>
                  <a:gd name="T11" fmla="*/ 221 h 325"/>
                  <a:gd name="T12" fmla="*/ 99 w 198"/>
                  <a:gd name="T13" fmla="*/ 122 h 325"/>
                  <a:gd name="T14" fmla="*/ 0 w 198"/>
                  <a:gd name="T15" fmla="*/ 221 h 325"/>
                  <a:gd name="T16" fmla="*/ 122 w 198"/>
                  <a:gd name="T17" fmla="*/ 261 h 325"/>
                  <a:gd name="T18" fmla="*/ 152 w 198"/>
                  <a:gd name="T19" fmla="*/ 231 h 325"/>
                  <a:gd name="T20" fmla="*/ 122 w 198"/>
                  <a:gd name="T21" fmla="*/ 201 h 325"/>
                  <a:gd name="T22" fmla="*/ 152 w 198"/>
                  <a:gd name="T23" fmla="*/ 231 h 325"/>
                  <a:gd name="T24" fmla="*/ 43 w 198"/>
                  <a:gd name="T25" fmla="*/ 231 h 325"/>
                  <a:gd name="T26" fmla="*/ 81 w 198"/>
                  <a:gd name="T27" fmla="*/ 265 h 325"/>
                  <a:gd name="T28" fmla="*/ 51 w 198"/>
                  <a:gd name="T29" fmla="*/ 295 h 325"/>
                  <a:gd name="T30" fmla="*/ 81 w 198"/>
                  <a:gd name="T31" fmla="*/ 325 h 325"/>
                  <a:gd name="T32" fmla="*/ 51 w 198"/>
                  <a:gd name="T33" fmla="*/ 295 h 325"/>
                  <a:gd name="T34" fmla="*/ 161 w 198"/>
                  <a:gd name="T35" fmla="*/ 29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25">
                    <a:moveTo>
                      <a:pt x="39" y="61"/>
                    </a:moveTo>
                    <a:cubicBezTo>
                      <a:pt x="39" y="27"/>
                      <a:pt x="66" y="0"/>
                      <a:pt x="100" y="0"/>
                    </a:cubicBezTo>
                    <a:cubicBezTo>
                      <a:pt x="134" y="0"/>
                      <a:pt x="161" y="27"/>
                      <a:pt x="161" y="61"/>
                    </a:cubicBezTo>
                    <a:cubicBezTo>
                      <a:pt x="161" y="95"/>
                      <a:pt x="134" y="122"/>
                      <a:pt x="100" y="122"/>
                    </a:cubicBezTo>
                    <a:cubicBezTo>
                      <a:pt x="66" y="122"/>
                      <a:pt x="39" y="95"/>
                      <a:pt x="39" y="61"/>
                    </a:cubicBezTo>
                    <a:close/>
                    <a:moveTo>
                      <a:pt x="198" y="221"/>
                    </a:moveTo>
                    <a:cubicBezTo>
                      <a:pt x="198" y="166"/>
                      <a:pt x="153" y="122"/>
                      <a:pt x="99" y="122"/>
                    </a:cubicBezTo>
                    <a:cubicBezTo>
                      <a:pt x="44" y="122"/>
                      <a:pt x="0" y="166"/>
                      <a:pt x="0" y="221"/>
                    </a:cubicBezTo>
                    <a:moveTo>
                      <a:pt x="122" y="261"/>
                    </a:moveTo>
                    <a:cubicBezTo>
                      <a:pt x="152" y="231"/>
                      <a:pt x="152" y="231"/>
                      <a:pt x="152" y="231"/>
                    </a:cubicBezTo>
                    <a:cubicBezTo>
                      <a:pt x="122" y="201"/>
                      <a:pt x="122" y="201"/>
                      <a:pt x="122" y="201"/>
                    </a:cubicBezTo>
                    <a:moveTo>
                      <a:pt x="152" y="231"/>
                    </a:moveTo>
                    <a:cubicBezTo>
                      <a:pt x="43" y="231"/>
                      <a:pt x="43" y="231"/>
                      <a:pt x="43" y="231"/>
                    </a:cubicBezTo>
                    <a:moveTo>
                      <a:pt x="81" y="265"/>
                    </a:moveTo>
                    <a:cubicBezTo>
                      <a:pt x="51" y="295"/>
                      <a:pt x="51" y="295"/>
                      <a:pt x="51" y="295"/>
                    </a:cubicBezTo>
                    <a:cubicBezTo>
                      <a:pt x="81" y="325"/>
                      <a:pt x="81" y="325"/>
                      <a:pt x="81" y="325"/>
                    </a:cubicBezTo>
                    <a:moveTo>
                      <a:pt x="51" y="295"/>
                    </a:moveTo>
                    <a:cubicBezTo>
                      <a:pt x="161" y="295"/>
                      <a:pt x="161" y="295"/>
                      <a:pt x="161" y="295"/>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93F1F0F8-F5C4-41A4-BAAE-B77FB5A2D3BF}"/>
              </a:ext>
            </a:extLst>
          </p:cNvPr>
          <p:cNvGrpSpPr/>
          <p:nvPr/>
        </p:nvGrpSpPr>
        <p:grpSpPr>
          <a:xfrm>
            <a:off x="4021836" y="4228139"/>
            <a:ext cx="1463040" cy="1361392"/>
            <a:chOff x="3904488" y="4228139"/>
            <a:chExt cx="1463040" cy="1361392"/>
          </a:xfrm>
        </p:grpSpPr>
        <p:sp>
          <p:nvSpPr>
            <p:cNvPr id="152" name="TextBox 151">
              <a:extLst>
                <a:ext uri="{FF2B5EF4-FFF2-40B4-BE49-F238E27FC236}">
                  <a16:creationId xmlns:a16="http://schemas.microsoft.com/office/drawing/2014/main" id="{27EB3D94-93BE-1F4A-9CB1-66E7A3016D87}"/>
                </a:ext>
              </a:extLst>
            </p:cNvPr>
            <p:cNvSpPr txBox="1"/>
            <p:nvPr/>
          </p:nvSpPr>
          <p:spPr>
            <a:xfrm>
              <a:off x="3904488" y="5040891"/>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Custom Combination Lists</a:t>
              </a:r>
            </a:p>
          </p:txBody>
        </p:sp>
        <p:grpSp>
          <p:nvGrpSpPr>
            <p:cNvPr id="16" name="Group 15">
              <a:extLst>
                <a:ext uri="{FF2B5EF4-FFF2-40B4-BE49-F238E27FC236}">
                  <a16:creationId xmlns:a16="http://schemas.microsoft.com/office/drawing/2014/main" id="{88A9240E-187F-426B-8841-126539A7F0EC}"/>
                </a:ext>
              </a:extLst>
            </p:cNvPr>
            <p:cNvGrpSpPr>
              <a:grpSpLocks noChangeAspect="1"/>
            </p:cNvGrpSpPr>
            <p:nvPr/>
          </p:nvGrpSpPr>
          <p:grpSpPr>
            <a:xfrm>
              <a:off x="4274054" y="4228139"/>
              <a:ext cx="731520" cy="731520"/>
              <a:chOff x="3320923" y="4036679"/>
              <a:chExt cx="804219" cy="804219"/>
            </a:xfrm>
          </p:grpSpPr>
          <p:sp>
            <p:nvSpPr>
              <p:cNvPr id="153" name="Oval 152">
                <a:extLst>
                  <a:ext uri="{FF2B5EF4-FFF2-40B4-BE49-F238E27FC236}">
                    <a16:creationId xmlns:a16="http://schemas.microsoft.com/office/drawing/2014/main" id="{C5B9A7A4-7222-9E48-B6B0-7CF4D6029611}"/>
                  </a:ext>
                </a:extLst>
              </p:cNvPr>
              <p:cNvSpPr/>
              <p:nvPr/>
            </p:nvSpPr>
            <p:spPr>
              <a:xfrm>
                <a:off x="3320923" y="4036679"/>
                <a:ext cx="804219" cy="80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54" name="Relationship_F003" title="Icon of three boxes connected by lines">
                <a:extLst>
                  <a:ext uri="{FF2B5EF4-FFF2-40B4-BE49-F238E27FC236}">
                    <a16:creationId xmlns:a16="http://schemas.microsoft.com/office/drawing/2014/main" id="{318753FA-9E2D-F840-9C59-F8B88D8B5498}"/>
                  </a:ext>
                </a:extLst>
              </p:cNvPr>
              <p:cNvSpPr>
                <a:spLocks noChangeAspect="1" noEditPoints="1"/>
              </p:cNvSpPr>
              <p:nvPr/>
            </p:nvSpPr>
            <p:spPr bwMode="auto">
              <a:xfrm>
                <a:off x="3527505" y="4255908"/>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sp>
        <p:nvSpPr>
          <p:cNvPr id="157" name="TextBox 156">
            <a:extLst>
              <a:ext uri="{FF2B5EF4-FFF2-40B4-BE49-F238E27FC236}">
                <a16:creationId xmlns:a16="http://schemas.microsoft.com/office/drawing/2014/main" id="{A564B56E-302A-1E4C-8698-1ACA3C0604A0}"/>
              </a:ext>
            </a:extLst>
          </p:cNvPr>
          <p:cNvSpPr txBox="1"/>
          <p:nvPr/>
        </p:nvSpPr>
        <p:spPr>
          <a:xfrm>
            <a:off x="6835372" y="3410682"/>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LinkedIn Profile </a:t>
            </a:r>
            <a:b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b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Targeting¹</a:t>
            </a:r>
          </a:p>
        </p:txBody>
      </p:sp>
      <p:grpSp>
        <p:nvGrpSpPr>
          <p:cNvPr id="158" name="Group 157">
            <a:extLst>
              <a:ext uri="{FF2B5EF4-FFF2-40B4-BE49-F238E27FC236}">
                <a16:creationId xmlns:a16="http://schemas.microsoft.com/office/drawing/2014/main" id="{9AA54FE2-0A8B-C54F-96CF-903129D472AA}"/>
              </a:ext>
            </a:extLst>
          </p:cNvPr>
          <p:cNvGrpSpPr>
            <a:grpSpLocks noChangeAspect="1"/>
          </p:cNvGrpSpPr>
          <p:nvPr/>
        </p:nvGrpSpPr>
        <p:grpSpPr>
          <a:xfrm>
            <a:off x="7201132" y="2596519"/>
            <a:ext cx="731520" cy="731520"/>
            <a:chOff x="592105" y="4828026"/>
            <a:chExt cx="804219" cy="804219"/>
          </a:xfrm>
        </p:grpSpPr>
        <p:sp>
          <p:nvSpPr>
            <p:cNvPr id="159" name="Oval 158">
              <a:extLst>
                <a:ext uri="{FF2B5EF4-FFF2-40B4-BE49-F238E27FC236}">
                  <a16:creationId xmlns:a16="http://schemas.microsoft.com/office/drawing/2014/main" id="{07C885CB-2F87-344D-AEC6-9B0E5A226C04}"/>
                </a:ext>
              </a:extLst>
            </p:cNvPr>
            <p:cNvSpPr/>
            <p:nvPr/>
          </p:nvSpPr>
          <p:spPr>
            <a:xfrm>
              <a:off x="592105" y="4828026"/>
              <a:ext cx="804219" cy="8042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60" name="Picture 159">
              <a:extLst>
                <a:ext uri="{FF2B5EF4-FFF2-40B4-BE49-F238E27FC236}">
                  <a16:creationId xmlns:a16="http://schemas.microsoft.com/office/drawing/2014/main" id="{365FBCD6-100D-C44A-9E55-6E564CADE8C8}"/>
                </a:ext>
              </a:extLst>
            </p:cNvPr>
            <p:cNvPicPr>
              <a:picLocks noChangeAspect="1"/>
            </p:cNvPicPr>
            <p:nvPr/>
          </p:nvPicPr>
          <p:blipFill>
            <a:blip r:embed="rId4"/>
            <a:stretch>
              <a:fillRect/>
            </a:stretch>
          </p:blipFill>
          <p:spPr>
            <a:xfrm>
              <a:off x="829137" y="5065059"/>
              <a:ext cx="330153" cy="330153"/>
            </a:xfrm>
            <a:prstGeom prst="rect">
              <a:avLst/>
            </a:prstGeom>
            <a:noFill/>
          </p:spPr>
        </p:pic>
      </p:grpSp>
      <p:sp>
        <p:nvSpPr>
          <p:cNvPr id="162" name="TextBox 161">
            <a:extLst>
              <a:ext uri="{FF2B5EF4-FFF2-40B4-BE49-F238E27FC236}">
                <a16:creationId xmlns:a16="http://schemas.microsoft.com/office/drawing/2014/main" id="{E51B6147-AE8E-1A49-A738-CF40499034EB}"/>
              </a:ext>
            </a:extLst>
          </p:cNvPr>
          <p:cNvSpPr txBox="1"/>
          <p:nvPr/>
        </p:nvSpPr>
        <p:spPr>
          <a:xfrm>
            <a:off x="6835372" y="5040891"/>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Age and gender targeting</a:t>
            </a:r>
          </a:p>
        </p:txBody>
      </p:sp>
      <p:grpSp>
        <p:nvGrpSpPr>
          <p:cNvPr id="163" name="Group 162">
            <a:extLst>
              <a:ext uri="{FF2B5EF4-FFF2-40B4-BE49-F238E27FC236}">
                <a16:creationId xmlns:a16="http://schemas.microsoft.com/office/drawing/2014/main" id="{A405913F-208B-0D45-BFEE-D97146A5A06A}"/>
              </a:ext>
            </a:extLst>
          </p:cNvPr>
          <p:cNvGrpSpPr>
            <a:grpSpLocks noChangeAspect="1"/>
          </p:cNvGrpSpPr>
          <p:nvPr/>
        </p:nvGrpSpPr>
        <p:grpSpPr>
          <a:xfrm>
            <a:off x="7201132" y="4228139"/>
            <a:ext cx="731520" cy="731520"/>
            <a:chOff x="1864084" y="4828026"/>
            <a:chExt cx="804219" cy="804219"/>
          </a:xfrm>
        </p:grpSpPr>
        <p:sp>
          <p:nvSpPr>
            <p:cNvPr id="164" name="Oval 163">
              <a:extLst>
                <a:ext uri="{FF2B5EF4-FFF2-40B4-BE49-F238E27FC236}">
                  <a16:creationId xmlns:a16="http://schemas.microsoft.com/office/drawing/2014/main" id="{3189D123-AAB2-C641-9563-A3EC89E3773E}"/>
                </a:ext>
              </a:extLst>
            </p:cNvPr>
            <p:cNvSpPr/>
            <p:nvPr/>
          </p:nvSpPr>
          <p:spPr>
            <a:xfrm>
              <a:off x="1864084" y="4828026"/>
              <a:ext cx="804219" cy="8042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65" name="people_4" title="Icon of a person">
              <a:extLst>
                <a:ext uri="{FF2B5EF4-FFF2-40B4-BE49-F238E27FC236}">
                  <a16:creationId xmlns:a16="http://schemas.microsoft.com/office/drawing/2014/main" id="{FDEE5892-BA1B-6A40-9D63-190D4732C983}"/>
                </a:ext>
              </a:extLst>
            </p:cNvPr>
            <p:cNvSpPr>
              <a:spLocks noChangeAspect="1" noEditPoints="1"/>
            </p:cNvSpPr>
            <p:nvPr/>
          </p:nvSpPr>
          <p:spPr bwMode="auto">
            <a:xfrm>
              <a:off x="2089792" y="5032922"/>
              <a:ext cx="352803" cy="39442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68" name="TextBox 167">
            <a:extLst>
              <a:ext uri="{FF2B5EF4-FFF2-40B4-BE49-F238E27FC236}">
                <a16:creationId xmlns:a16="http://schemas.microsoft.com/office/drawing/2014/main" id="{4BE864CF-29E3-C547-BE88-68E6D1180020}"/>
              </a:ext>
            </a:extLst>
          </p:cNvPr>
          <p:cNvSpPr txBox="1"/>
          <p:nvPr/>
        </p:nvSpPr>
        <p:spPr>
          <a:xfrm>
            <a:off x="9546336" y="3410682"/>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Location targeting</a:t>
            </a:r>
          </a:p>
        </p:txBody>
      </p:sp>
      <p:grpSp>
        <p:nvGrpSpPr>
          <p:cNvPr id="169" name="Group 168">
            <a:extLst>
              <a:ext uri="{FF2B5EF4-FFF2-40B4-BE49-F238E27FC236}">
                <a16:creationId xmlns:a16="http://schemas.microsoft.com/office/drawing/2014/main" id="{0815CA47-6A0D-5C4C-9435-1EE01EA5ED93}"/>
              </a:ext>
            </a:extLst>
          </p:cNvPr>
          <p:cNvGrpSpPr>
            <a:grpSpLocks noChangeAspect="1"/>
          </p:cNvGrpSpPr>
          <p:nvPr/>
        </p:nvGrpSpPr>
        <p:grpSpPr>
          <a:xfrm>
            <a:off x="9912096" y="2596519"/>
            <a:ext cx="731520" cy="731520"/>
            <a:chOff x="3898275" y="4828026"/>
            <a:chExt cx="804219" cy="804219"/>
          </a:xfrm>
        </p:grpSpPr>
        <p:sp>
          <p:nvSpPr>
            <p:cNvPr id="170" name="Oval 169">
              <a:extLst>
                <a:ext uri="{FF2B5EF4-FFF2-40B4-BE49-F238E27FC236}">
                  <a16:creationId xmlns:a16="http://schemas.microsoft.com/office/drawing/2014/main" id="{1ECEEB3F-9024-DE4E-BCAC-4944FFE06C46}"/>
                </a:ext>
              </a:extLst>
            </p:cNvPr>
            <p:cNvSpPr/>
            <p:nvPr/>
          </p:nvSpPr>
          <p:spPr>
            <a:xfrm>
              <a:off x="3898275" y="4828026"/>
              <a:ext cx="804219" cy="80421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71" name="POI_ECAF" title="Icon of a map location marker">
              <a:extLst>
                <a:ext uri="{FF2B5EF4-FFF2-40B4-BE49-F238E27FC236}">
                  <a16:creationId xmlns:a16="http://schemas.microsoft.com/office/drawing/2014/main" id="{92C7B0B7-C551-0149-94D2-482FD0D7E429}"/>
                </a:ext>
              </a:extLst>
            </p:cNvPr>
            <p:cNvSpPr>
              <a:spLocks noChangeAspect="1" noEditPoints="1"/>
            </p:cNvSpPr>
            <p:nvPr/>
          </p:nvSpPr>
          <p:spPr bwMode="auto">
            <a:xfrm>
              <a:off x="4177138" y="5032922"/>
              <a:ext cx="246492" cy="394427"/>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73" name="TextBox 172">
            <a:extLst>
              <a:ext uri="{FF2B5EF4-FFF2-40B4-BE49-F238E27FC236}">
                <a16:creationId xmlns:a16="http://schemas.microsoft.com/office/drawing/2014/main" id="{DC3CDCAF-19C5-A046-866A-78C2371E047F}"/>
              </a:ext>
            </a:extLst>
          </p:cNvPr>
          <p:cNvSpPr txBox="1"/>
          <p:nvPr/>
        </p:nvSpPr>
        <p:spPr>
          <a:xfrm>
            <a:off x="9546336" y="5040891"/>
            <a:ext cx="1463040" cy="548640"/>
          </a:xfrm>
          <a:prstGeom prst="rect">
            <a:avLst/>
          </a:prstGeom>
          <a:noFill/>
        </p:spPr>
        <p:txBody>
          <a:bodyPr wrap="square" lIns="0" rIns="0" rtlCol="0">
            <a:noAutofit/>
          </a:bodyPr>
          <a:lstStyle/>
          <a:p>
            <a:pPr marL="0" marR="0" lvl="0" indent="0" algn="ctr" defTabSz="914225"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Segoe UI Semibold" charset="0"/>
                <a:cs typeface="Segoe UI Semibold" charset="0"/>
              </a:rPr>
              <a:t>Device targeting</a:t>
            </a:r>
          </a:p>
        </p:txBody>
      </p:sp>
      <p:grpSp>
        <p:nvGrpSpPr>
          <p:cNvPr id="174" name="Group 173">
            <a:extLst>
              <a:ext uri="{FF2B5EF4-FFF2-40B4-BE49-F238E27FC236}">
                <a16:creationId xmlns:a16="http://schemas.microsoft.com/office/drawing/2014/main" id="{C320A4A1-47AE-9E41-ACFF-709803CEBEE4}"/>
              </a:ext>
            </a:extLst>
          </p:cNvPr>
          <p:cNvGrpSpPr>
            <a:grpSpLocks noChangeAspect="1"/>
          </p:cNvGrpSpPr>
          <p:nvPr/>
        </p:nvGrpSpPr>
        <p:grpSpPr>
          <a:xfrm>
            <a:off x="9912096" y="4228139"/>
            <a:ext cx="731520" cy="731520"/>
            <a:chOff x="5165010" y="4828026"/>
            <a:chExt cx="804219" cy="804219"/>
          </a:xfrm>
        </p:grpSpPr>
        <p:sp>
          <p:nvSpPr>
            <p:cNvPr id="175" name="Oval 174">
              <a:extLst>
                <a:ext uri="{FF2B5EF4-FFF2-40B4-BE49-F238E27FC236}">
                  <a16:creationId xmlns:a16="http://schemas.microsoft.com/office/drawing/2014/main" id="{405B6D73-A83A-B348-A074-8E541EB08BA7}"/>
                </a:ext>
              </a:extLst>
            </p:cNvPr>
            <p:cNvSpPr/>
            <p:nvPr/>
          </p:nvSpPr>
          <p:spPr>
            <a:xfrm>
              <a:off x="5165010" y="4828026"/>
              <a:ext cx="804219" cy="80421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76" name="phone_6" title="Icon of a cellphone with a checkmark on the lower right corner">
              <a:extLst>
                <a:ext uri="{FF2B5EF4-FFF2-40B4-BE49-F238E27FC236}">
                  <a16:creationId xmlns:a16="http://schemas.microsoft.com/office/drawing/2014/main" id="{D37D038B-DEF6-3642-A484-551F2C4A82D5}"/>
                </a:ext>
              </a:extLst>
            </p:cNvPr>
            <p:cNvSpPr>
              <a:spLocks noChangeAspect="1" noEditPoints="1"/>
            </p:cNvSpPr>
            <p:nvPr/>
          </p:nvSpPr>
          <p:spPr bwMode="auto">
            <a:xfrm>
              <a:off x="5450704" y="5032922"/>
              <a:ext cx="313952" cy="394427"/>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8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000000"/>
                </a:solidFill>
                <a:effectLst/>
                <a:uLnTx/>
                <a:uFillTx/>
                <a:latin typeface="Segoe UI"/>
                <a:ea typeface="+mn-ea"/>
                <a:cs typeface="+mn-cs"/>
              </a:endParaRPr>
            </a:p>
          </p:txBody>
        </p:sp>
      </p:grpSp>
    </p:spTree>
    <p:custDataLst>
      <p:tags r:id="rId1"/>
    </p:custDataLst>
    <p:extLst>
      <p:ext uri="{BB962C8B-B14F-4D97-AF65-F5344CB8AC3E}">
        <p14:creationId xmlns:p14="http://schemas.microsoft.com/office/powerpoint/2010/main" val="86156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2" name="Straight Arrow Connector 31">
            <a:extLst>
              <a:ext uri="{FF2B5EF4-FFF2-40B4-BE49-F238E27FC236}">
                <a16:creationId xmlns:a16="http://schemas.microsoft.com/office/drawing/2014/main" id="{940B5DC0-CDEA-478A-AACA-4B38005FB755}"/>
              </a:ext>
            </a:extLst>
          </p:cNvPr>
          <p:cNvCxnSpPr/>
          <p:nvPr/>
        </p:nvCxnSpPr>
        <p:spPr>
          <a:xfrm>
            <a:off x="5614416" y="722376"/>
            <a:ext cx="502920" cy="0"/>
          </a:xfrm>
          <a:prstGeom prst="straightConnector1">
            <a:avLst/>
          </a:prstGeom>
          <a:ln w="15875">
            <a:solidFill>
              <a:schemeClr val="accent1"/>
            </a:solidFill>
            <a:headEnd type="none" w="lg" len="med"/>
            <a:tailEnd type="ova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0B8A7E-F561-408B-A67D-DA24FB81C64E}"/>
              </a:ext>
            </a:extLst>
          </p:cNvPr>
          <p:cNvCxnSpPr>
            <a:cxnSpLocks/>
          </p:cNvCxnSpPr>
          <p:nvPr/>
        </p:nvCxnSpPr>
        <p:spPr>
          <a:xfrm>
            <a:off x="5614416" y="2767584"/>
            <a:ext cx="502920" cy="0"/>
          </a:xfrm>
          <a:prstGeom prst="straightConnector1">
            <a:avLst/>
          </a:prstGeom>
          <a:ln w="15875">
            <a:solidFill>
              <a:schemeClr val="accent1"/>
            </a:solidFill>
            <a:headEnd type="none" w="lg" len="med"/>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209E441-16D7-4D20-8800-4C4F412A6974}"/>
              </a:ext>
            </a:extLst>
          </p:cNvPr>
          <p:cNvCxnSpPr>
            <a:cxnSpLocks/>
          </p:cNvCxnSpPr>
          <p:nvPr/>
        </p:nvCxnSpPr>
        <p:spPr>
          <a:xfrm>
            <a:off x="5614416" y="4504944"/>
            <a:ext cx="502920" cy="0"/>
          </a:xfrm>
          <a:prstGeom prst="straightConnector1">
            <a:avLst/>
          </a:prstGeom>
          <a:ln w="15875">
            <a:solidFill>
              <a:schemeClr val="accent1"/>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26" name="Rectangle: Single Corner Rounded 25">
            <a:extLst>
              <a:ext uri="{FF2B5EF4-FFF2-40B4-BE49-F238E27FC236}">
                <a16:creationId xmlns:a16="http://schemas.microsoft.com/office/drawing/2014/main" id="{4787CE9D-1145-4ECC-9117-F0CA38EDF44D}"/>
              </a:ext>
            </a:extLst>
          </p:cNvPr>
          <p:cNvSpPr/>
          <p:nvPr/>
        </p:nvSpPr>
        <p:spPr bwMode="auto">
          <a:xfrm flipV="1">
            <a:off x="0" y="-1"/>
            <a:ext cx="5614416" cy="3428993"/>
          </a:xfrm>
          <a:prstGeom prst="round1Rect">
            <a:avLst>
              <a:gd name="adj" fmla="val 13247"/>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5" name="Title 24">
            <a:extLst>
              <a:ext uri="{FF2B5EF4-FFF2-40B4-BE49-F238E27FC236}">
                <a16:creationId xmlns:a16="http://schemas.microsoft.com/office/drawing/2014/main" id="{03CD91A8-9620-4941-BB3D-ADA132B3EAD5}"/>
              </a:ext>
            </a:extLst>
          </p:cNvPr>
          <p:cNvSpPr>
            <a:spLocks noGrp="1"/>
          </p:cNvSpPr>
          <p:nvPr>
            <p:ph type="title"/>
          </p:nvPr>
        </p:nvSpPr>
        <p:spPr>
          <a:xfrm>
            <a:off x="588263" y="457200"/>
            <a:ext cx="4443984" cy="2215991"/>
          </a:xfrm>
        </p:spPr>
        <p:txBody>
          <a:bodyPr/>
          <a:lstStyle/>
          <a:p>
            <a:r>
              <a:rPr lang="en-US" dirty="0">
                <a:solidFill>
                  <a:schemeClr val="tx1"/>
                </a:solidFill>
              </a:rPr>
              <a:t>Microsoft Advertising integration with </a:t>
            </a:r>
            <a:r>
              <a:rPr lang="en-US" dirty="0">
                <a:solidFill>
                  <a:schemeClr val="tx1"/>
                </a:solidFill>
                <a:highlight>
                  <a:srgbClr val="50E6FF"/>
                </a:highlight>
              </a:rPr>
              <a:t>Dynamics 365 Customer Insights</a:t>
            </a:r>
          </a:p>
        </p:txBody>
      </p:sp>
      <p:sp>
        <p:nvSpPr>
          <p:cNvPr id="16" name="Text Placeholder 15">
            <a:extLst>
              <a:ext uri="{FF2B5EF4-FFF2-40B4-BE49-F238E27FC236}">
                <a16:creationId xmlns:a16="http://schemas.microsoft.com/office/drawing/2014/main" id="{27EEC03E-E93C-46E7-A3E9-7958960D3A1A}"/>
              </a:ext>
            </a:extLst>
          </p:cNvPr>
          <p:cNvSpPr>
            <a:spLocks noGrp="1"/>
          </p:cNvSpPr>
          <p:nvPr>
            <p:ph type="body" sz="quarter" idx="4294967295"/>
          </p:nvPr>
        </p:nvSpPr>
        <p:spPr>
          <a:xfrm>
            <a:off x="6364224" y="585788"/>
            <a:ext cx="5248275" cy="5473700"/>
          </a:xfrm>
        </p:spPr>
        <p:txBody>
          <a:bodyPr wrap="square" lIns="0" tIns="0" rIns="0" bIns="0">
            <a:spAutoFit/>
          </a:bodyPr>
          <a:lstStyle/>
          <a:p>
            <a:pPr marL="0" marR="0" lvl="0" indent="0" defTabSz="914367" rtl="0" eaLnBrk="1" fontAlgn="auto" latinLnBrk="0" hangingPunct="1">
              <a:lnSpc>
                <a:spcPct val="110000"/>
              </a:lnSpc>
              <a:spcBef>
                <a:spcPts val="1200"/>
              </a:spcBef>
              <a:spcAft>
                <a:spcPts val="1200"/>
              </a:spcAft>
              <a:buClrTx/>
              <a:buSzPct val="90000"/>
              <a:buFont typeface="Wingdings" panose="05000000000000000000" pitchFamily="2" charset="2"/>
              <a:buNone/>
              <a:tabLst/>
              <a:defRPr/>
            </a:pPr>
            <a:r>
              <a:rPr kumimoji="0" lang="en-US" sz="1800" b="0" i="0" u="none" strike="noStrike" kern="1200" cap="all" spc="0" normalizeH="0" noProof="0" dirty="0">
                <a:ln>
                  <a:noFill/>
                </a:ln>
                <a:solidFill>
                  <a:schemeClr val="accent1"/>
                </a:solidFill>
                <a:effectLst/>
                <a:uLnTx/>
                <a:uFillTx/>
                <a:latin typeface="Segoe UI Semibold"/>
                <a:ea typeface="+mn-ea"/>
                <a:cs typeface="+mn-cs"/>
              </a:rPr>
              <a:t>Access rich, unified first-party data</a:t>
            </a:r>
          </a:p>
          <a:p>
            <a:pPr marL="0" marR="0" lvl="0" indent="0" defTabSz="914367" rtl="0" eaLnBrk="1" fontAlgn="auto" latinLnBrk="0" hangingPunct="1">
              <a:lnSpc>
                <a:spcPct val="11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mn-cs"/>
              </a:rPr>
              <a:t>Targeting first-party audiences can help boost performance. As cookies are phased out, first-party data will become even more of a priority for delivering personalized advertising experiences.</a:t>
            </a:r>
          </a:p>
          <a:p>
            <a:pPr marL="0" marR="0" lvl="0" indent="0" defTabSz="896354" rtl="0" eaLnBrk="1" fontAlgn="auto" latinLnBrk="0" hangingPunct="1">
              <a:lnSpc>
                <a:spcPct val="110000"/>
              </a:lnSpc>
              <a:spcBef>
                <a:spcPts val="1800"/>
              </a:spcBef>
              <a:spcAft>
                <a:spcPts val="1200"/>
              </a:spcAft>
              <a:buClrTx/>
              <a:buSzPct val="90000"/>
              <a:buFont typeface="Arial" panose="020B0604020202020204" pitchFamily="34" charset="0"/>
              <a:buNone/>
              <a:tabLst/>
              <a:defRPr/>
            </a:pPr>
            <a:r>
              <a:rPr kumimoji="0" lang="en-US" sz="1800" b="0" i="0" u="none" strike="noStrike" kern="1200" cap="all" spc="0" normalizeH="0" noProof="0">
                <a:ln>
                  <a:noFill/>
                </a:ln>
                <a:solidFill>
                  <a:schemeClr val="accent1"/>
                </a:solidFill>
                <a:effectLst/>
                <a:uLnTx/>
                <a:uFillTx/>
                <a:latin typeface="Segoe UI Semibold"/>
                <a:ea typeface="+mn-ea"/>
                <a:cs typeface="+mn-cs"/>
              </a:rPr>
              <a:t>EasIly </a:t>
            </a:r>
            <a:r>
              <a:rPr kumimoji="0" lang="en-US" sz="1800" b="0" i="0" u="none" strike="noStrike" kern="1200" cap="all" spc="0" normalizeH="0" noProof="0" dirty="0">
                <a:ln>
                  <a:noFill/>
                </a:ln>
                <a:solidFill>
                  <a:schemeClr val="accent1"/>
                </a:solidFill>
                <a:effectLst/>
                <a:uLnTx/>
                <a:uFillTx/>
                <a:latin typeface="Segoe UI Semibold"/>
                <a:ea typeface="+mn-ea"/>
                <a:cs typeface="+mn-cs"/>
              </a:rPr>
              <a:t>manage customer segments</a:t>
            </a:r>
          </a:p>
          <a:p>
            <a:pPr marL="0" marR="0" lvl="0" indent="0" defTabSz="896354" rtl="0" eaLnBrk="1" fontAlgn="auto" latinLnBrk="0" hangingPunct="1">
              <a:lnSpc>
                <a:spcPct val="11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mn-cs"/>
              </a:rPr>
              <a:t>Access and manage your most up-to-date audience segments all in one place, making it easy to share to many destinations, including Microsoft Advertising.</a:t>
            </a:r>
          </a:p>
          <a:p>
            <a:pPr marL="0" marR="0" lvl="0" indent="0" defTabSz="896354" rtl="0" eaLnBrk="1" fontAlgn="auto" latinLnBrk="0" hangingPunct="1">
              <a:lnSpc>
                <a:spcPct val="110000"/>
              </a:lnSpc>
              <a:spcBef>
                <a:spcPts val="1800"/>
              </a:spcBef>
              <a:spcAft>
                <a:spcPts val="1200"/>
              </a:spcAft>
              <a:buClrTx/>
              <a:buSzPct val="90000"/>
              <a:buFont typeface="Arial" panose="020B0604020202020204" pitchFamily="34" charset="0"/>
              <a:buNone/>
              <a:tabLst/>
              <a:defRPr/>
            </a:pPr>
            <a:r>
              <a:rPr kumimoji="0" lang="en-US" sz="1800" b="0" i="0" u="none" strike="noStrike" kern="1200" cap="all" spc="0" normalizeH="0" noProof="0" dirty="0">
                <a:ln>
                  <a:noFill/>
                </a:ln>
                <a:solidFill>
                  <a:schemeClr val="accent1"/>
                </a:solidFill>
                <a:effectLst/>
                <a:uLnTx/>
                <a:uFillTx/>
                <a:latin typeface="Segoe UI Semibold"/>
                <a:ea typeface="+mn-ea"/>
                <a:cs typeface="+mn-cs"/>
              </a:rPr>
              <a:t>Scale efficiently across ad Platforms</a:t>
            </a:r>
          </a:p>
          <a:p>
            <a:pPr marL="0" marR="0" lvl="0" indent="0" defTabSz="914192" rtl="0" eaLnBrk="1" fontAlgn="auto" latinLnBrk="0" hangingPunct="1">
              <a:lnSpc>
                <a:spcPct val="11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mn-cs"/>
              </a:rPr>
              <a:t>Create a unified and consistent audience approach across ad platforms, including Microsoft Advertising, to make targeting your most valuable customers easier.</a:t>
            </a:r>
          </a:p>
        </p:txBody>
      </p:sp>
      <p:pic>
        <p:nvPicPr>
          <p:cNvPr id="28" name="Picture 27" descr="A picture containing person, computer, indoor&#10;&#10;Description automatically generated">
            <a:extLst>
              <a:ext uri="{FF2B5EF4-FFF2-40B4-BE49-F238E27FC236}">
                <a16:creationId xmlns:a16="http://schemas.microsoft.com/office/drawing/2014/main" id="{137A6507-8206-442B-8D1F-A7CFCD702B2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429000"/>
            <a:ext cx="5614416" cy="3429000"/>
          </a:xfrm>
          <a:prstGeom prst="rect">
            <a:avLst/>
          </a:prstGeom>
        </p:spPr>
      </p:pic>
      <p:sp>
        <p:nvSpPr>
          <p:cNvPr id="171" name="TextBox 170">
            <a:extLst>
              <a:ext uri="{FF2B5EF4-FFF2-40B4-BE49-F238E27FC236}">
                <a16:creationId xmlns:a16="http://schemas.microsoft.com/office/drawing/2014/main" id="{C9E5ADC7-92B0-4318-BE11-1BE17AE9489C}"/>
              </a:ext>
            </a:extLst>
          </p:cNvPr>
          <p:cNvSpPr txBox="1"/>
          <p:nvPr/>
        </p:nvSpPr>
        <p:spPr>
          <a:xfrm>
            <a:off x="2743200" y="3429000"/>
            <a:ext cx="2577592" cy="3429000"/>
          </a:xfrm>
          <a:prstGeom prst="rect">
            <a:avLst/>
          </a:prstGeom>
          <a:noFill/>
        </p:spPr>
        <p:txBody>
          <a:bodyPr wrap="square" lIns="0" tIns="0" rIns="0" bIns="0" anchor="ctr">
            <a:noAutofit/>
          </a:bodyPr>
          <a:lstStyle/>
          <a:p>
            <a:pPr marL="0" marR="0" lvl="0" indent="0" algn="l" defTabSz="914367" rtl="0" eaLnBrk="1" fontAlgn="auto" latinLnBrk="0" hangingPunct="1">
              <a:lnSpc>
                <a:spcPct val="110000"/>
              </a:lnSpc>
              <a:spcBef>
                <a:spcPts val="0"/>
              </a:spcBef>
              <a:spcAft>
                <a:spcPts val="0"/>
              </a:spcAft>
              <a:buClrTx/>
              <a:buSzTx/>
              <a:buFontTx/>
              <a:buNone/>
              <a:tabLst/>
              <a:defRPr/>
            </a:pPr>
            <a:r>
              <a:rPr kumimoji="0" lang="en-US" sz="2000" b="0" i="0" u="none" strike="noStrike" kern="1200" cap="none" normalizeH="0" noProof="0" dirty="0">
                <a:ln w="3175">
                  <a:noFill/>
                </a:ln>
                <a:solidFill>
                  <a:schemeClr val="accent1"/>
                </a:solidFill>
                <a:effectLst/>
                <a:uLnTx/>
                <a:uFillTx/>
                <a:latin typeface="+mj-lt"/>
                <a:ea typeface="+mn-ea"/>
                <a:cs typeface="Segoe UI" pitchFamily="34" charset="0"/>
              </a:rPr>
              <a:t>Bring your customer segments </a:t>
            </a:r>
            <a:r>
              <a:rPr kumimoji="0" lang="en-US" sz="2000" b="0" i="0" u="none" strike="noStrike" kern="1200" cap="none" normalizeH="0" noProof="0" dirty="0">
                <a:ln w="3175">
                  <a:noFill/>
                </a:ln>
                <a:solidFill>
                  <a:schemeClr val="bg1"/>
                </a:solidFill>
                <a:effectLst/>
                <a:uLnTx/>
                <a:uFillTx/>
                <a:latin typeface="+mj-lt"/>
                <a:ea typeface="+mn-ea"/>
                <a:cs typeface="Segoe UI" pitchFamily="34" charset="0"/>
              </a:rPr>
              <a:t>from Dynamics 365 Customer Insights into Microsoft Advertising</a:t>
            </a:r>
            <a:r>
              <a:rPr kumimoji="0" lang="en-US" sz="2000" b="0" i="0" u="none" strike="noStrike" kern="1200" cap="none" normalizeH="0" noProof="0" dirty="0">
                <a:ln w="3175">
                  <a:noFill/>
                </a:ln>
                <a:solidFill>
                  <a:schemeClr val="accent1"/>
                </a:solidFill>
                <a:effectLst/>
                <a:uLnTx/>
                <a:uFillTx/>
                <a:latin typeface="+mj-lt"/>
                <a:ea typeface="+mn-ea"/>
                <a:cs typeface="Segoe UI" pitchFamily="34" charset="0"/>
              </a:rPr>
              <a:t> to target with Customer Match.</a:t>
            </a:r>
          </a:p>
        </p:txBody>
      </p:sp>
    </p:spTree>
    <p:custDataLst>
      <p:tags r:id="rId1"/>
    </p:custDataLst>
    <p:extLst>
      <p:ext uri="{BB962C8B-B14F-4D97-AF65-F5344CB8AC3E}">
        <p14:creationId xmlns:p14="http://schemas.microsoft.com/office/powerpoint/2010/main" val="2769935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500"/>
                            </p:stCondLst>
                            <p:childTnLst>
                              <p:par>
                                <p:cTn id="17" presetID="22" presetClass="entr" presetSubtype="8" fill="hold" nodeType="afterEffect">
                                  <p:stCondLst>
                                    <p:cond delay="150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par>
                          <p:cTn id="28" fill="hold">
                            <p:stCondLst>
                              <p:cond delay="5500"/>
                            </p:stCondLst>
                            <p:childTnLst>
                              <p:par>
                                <p:cTn id="29" presetID="22" presetClass="entr" presetSubtype="8" fill="hold" nodeType="afterEffect">
                                  <p:stCondLst>
                                    <p:cond delay="150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7500"/>
                            </p:stCondLst>
                            <p:childTnLst>
                              <p:par>
                                <p:cTn id="33" presetID="10" presetClass="entr" presetSubtype="0" fill="hold" grpId="0" nodeType="after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fade">
                                      <p:cBhvr>
                                        <p:cTn id="35" dur="500"/>
                                        <p:tgtEl>
                                          <p:spTgt spid="16">
                                            <p:txEl>
                                              <p:pRg st="4" end="4"/>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animEffect transition="in" filter="fade">
                                      <p:cBhvr>
                                        <p:cTn id="39"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erson sitting on a couch&#10;&#10;Description automatically generated with medium confidence">
            <a:extLst>
              <a:ext uri="{FF2B5EF4-FFF2-40B4-BE49-F238E27FC236}">
                <a16:creationId xmlns:a16="http://schemas.microsoft.com/office/drawing/2014/main" id="{17C5A893-9E69-4E8D-9B22-D372A1956DE7}"/>
              </a:ext>
            </a:extLst>
          </p:cNvPr>
          <p:cNvPicPr>
            <a:picLocks noGrp="1" noChangeAspect="1"/>
          </p:cNvPicPr>
          <p:nvPr>
            <p:ph type="pic" sz="quarter" idx="12"/>
          </p:nvPr>
        </p:nvPicPr>
        <p:blipFill>
          <a:blip r:embed="rId4"/>
          <a:srcRect t="1" b="1"/>
          <a:stretch>
            <a:fillRect/>
          </a:stretch>
        </p:blipFill>
        <p:spPr/>
      </p:pic>
      <p:sp>
        <p:nvSpPr>
          <p:cNvPr id="10" name="TextBox 9">
            <a:extLst>
              <a:ext uri="{FF2B5EF4-FFF2-40B4-BE49-F238E27FC236}">
                <a16:creationId xmlns:a16="http://schemas.microsoft.com/office/drawing/2014/main" id="{2A848F8A-6005-4B7D-9A5A-67D3B35316A6}"/>
              </a:ext>
            </a:extLst>
          </p:cNvPr>
          <p:cNvSpPr txBox="1"/>
          <p:nvPr/>
        </p:nvSpPr>
        <p:spPr>
          <a:xfrm>
            <a:off x="2230320" y="5754598"/>
            <a:ext cx="2229568" cy="830997"/>
          </a:xfrm>
          <a:prstGeom prst="rect">
            <a:avLst/>
          </a:prstGeom>
          <a:noFill/>
        </p:spPr>
        <p:txBody>
          <a:bodyPr wrap="square">
            <a:spAutoFit/>
          </a:bodyPr>
          <a:lstStyle/>
          <a:p>
            <a:r>
              <a:rPr lang="en-US" sz="4800" dirty="0">
                <a:latin typeface="+mj-lt"/>
                <a:cs typeface="Segoe UI Semibold" panose="020B0502040204020203" pitchFamily="34" charset="0"/>
              </a:rPr>
              <a:t>Privacy</a:t>
            </a:r>
            <a:endParaRPr lang="en-US" sz="4800" spc="-50" dirty="0">
              <a:ln w="3175">
                <a:noFill/>
              </a:ln>
              <a:latin typeface="+mj-lt"/>
              <a:cs typeface="Segoe UI Semibold" panose="020B0502040204020203" pitchFamily="34" charset="0"/>
            </a:endParaRPr>
          </a:p>
        </p:txBody>
      </p:sp>
      <p:sp>
        <p:nvSpPr>
          <p:cNvPr id="11" name="TextBox 10">
            <a:extLst>
              <a:ext uri="{FF2B5EF4-FFF2-40B4-BE49-F238E27FC236}">
                <a16:creationId xmlns:a16="http://schemas.microsoft.com/office/drawing/2014/main" id="{7235F29E-0ED0-41DF-A29E-FE42CE0DA033}"/>
              </a:ext>
            </a:extLst>
          </p:cNvPr>
          <p:cNvSpPr txBox="1"/>
          <p:nvPr/>
        </p:nvSpPr>
        <p:spPr>
          <a:xfrm>
            <a:off x="5565498" y="5754598"/>
            <a:ext cx="4420738" cy="830997"/>
          </a:xfrm>
          <a:prstGeom prst="rect">
            <a:avLst/>
          </a:prstGeom>
          <a:noFill/>
        </p:spPr>
        <p:txBody>
          <a:bodyPr wrap="square">
            <a:spAutoFit/>
          </a:bodyPr>
          <a:lstStyle/>
          <a:p>
            <a:r>
              <a:rPr lang="en-US" sz="4800" dirty="0">
                <a:latin typeface="+mj-lt"/>
                <a:cs typeface="Segoe UI Semibold" panose="020B0502040204020203" pitchFamily="34" charset="0"/>
              </a:rPr>
              <a:t>personalization</a:t>
            </a:r>
            <a:endParaRPr lang="en-US" sz="4800" spc="-50" dirty="0">
              <a:ln w="3175">
                <a:noFill/>
              </a:ln>
              <a:latin typeface="+mj-lt"/>
              <a:cs typeface="Segoe UI Semibold" panose="020B0502040204020203" pitchFamily="34" charset="0"/>
            </a:endParaRPr>
          </a:p>
        </p:txBody>
      </p:sp>
      <p:sp>
        <p:nvSpPr>
          <p:cNvPr id="12" name="TextBox 11">
            <a:extLst>
              <a:ext uri="{FF2B5EF4-FFF2-40B4-BE49-F238E27FC236}">
                <a16:creationId xmlns:a16="http://schemas.microsoft.com/office/drawing/2014/main" id="{0ABE3DAC-93AA-4F69-9868-A64618FE6A03}"/>
              </a:ext>
            </a:extLst>
          </p:cNvPr>
          <p:cNvSpPr txBox="1"/>
          <p:nvPr/>
        </p:nvSpPr>
        <p:spPr>
          <a:xfrm>
            <a:off x="4353494" y="5754598"/>
            <a:ext cx="1229793" cy="830997"/>
          </a:xfrm>
          <a:prstGeom prst="rect">
            <a:avLst/>
          </a:prstGeom>
          <a:noFill/>
        </p:spPr>
        <p:txBody>
          <a:bodyPr wrap="square">
            <a:spAutoFit/>
          </a:bodyPr>
          <a:lstStyle/>
          <a:p>
            <a:r>
              <a:rPr lang="en-US" sz="4800" dirty="0">
                <a:latin typeface="+mj-lt"/>
                <a:cs typeface="Segoe UI Semibold" panose="020B0502040204020203" pitchFamily="34" charset="0"/>
              </a:rPr>
              <a:t>and</a:t>
            </a:r>
            <a:endParaRPr lang="en-US" sz="4800" spc="-50" dirty="0">
              <a:ln w="3175">
                <a:noFill/>
              </a:ln>
              <a:latin typeface="+mj-lt"/>
              <a:cs typeface="Segoe UI Semibold" panose="020B0502040204020203" pitchFamily="34" charset="0"/>
            </a:endParaRPr>
          </a:p>
        </p:txBody>
      </p:sp>
      <p:grpSp>
        <p:nvGrpSpPr>
          <p:cNvPr id="13" name="Group 12">
            <a:extLst>
              <a:ext uri="{FF2B5EF4-FFF2-40B4-BE49-F238E27FC236}">
                <a16:creationId xmlns:a16="http://schemas.microsoft.com/office/drawing/2014/main" id="{91715EEF-3AFE-4163-9206-7AAA4E6A73D4}"/>
              </a:ext>
            </a:extLst>
          </p:cNvPr>
          <p:cNvGrpSpPr/>
          <p:nvPr/>
        </p:nvGrpSpPr>
        <p:grpSpPr>
          <a:xfrm>
            <a:off x="7680131" y="3171881"/>
            <a:ext cx="2104937" cy="2104937"/>
            <a:chOff x="7785176" y="2996944"/>
            <a:chExt cx="2104937" cy="2104937"/>
          </a:xfrm>
        </p:grpSpPr>
        <p:sp>
          <p:nvSpPr>
            <p:cNvPr id="14" name="Oval 13">
              <a:extLst>
                <a:ext uri="{FF2B5EF4-FFF2-40B4-BE49-F238E27FC236}">
                  <a16:creationId xmlns:a16="http://schemas.microsoft.com/office/drawing/2014/main" id="{561C7E4B-8280-43CB-AA6B-CD18A394E5F3}"/>
                </a:ext>
                <a:ext uri="{C183D7F6-B498-43B3-948B-1728B52AA6E4}">
                  <adec:decorative xmlns:adec="http://schemas.microsoft.com/office/drawing/2017/decorative" val="1"/>
                </a:ext>
              </a:extLst>
            </p:cNvPr>
            <p:cNvSpPr/>
            <p:nvPr/>
          </p:nvSpPr>
          <p:spPr bwMode="auto">
            <a:xfrm>
              <a:off x="7785176" y="2996944"/>
              <a:ext cx="2104937" cy="210493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617F346B-DD8F-45DE-9639-6B348432209D}"/>
                </a:ext>
              </a:extLst>
            </p:cNvPr>
            <p:cNvPicPr>
              <a:picLocks noChangeAspect="1"/>
            </p:cNvPicPr>
            <p:nvPr/>
          </p:nvPicPr>
          <p:blipFill>
            <a:blip r:embed="rId5"/>
            <a:stretch>
              <a:fillRect/>
            </a:stretch>
          </p:blipFill>
          <p:spPr>
            <a:xfrm>
              <a:off x="8229858" y="3441626"/>
              <a:ext cx="1215571" cy="1215571"/>
            </a:xfrm>
            <a:prstGeom prst="rect">
              <a:avLst/>
            </a:prstGeom>
          </p:spPr>
        </p:pic>
      </p:grpSp>
      <p:grpSp>
        <p:nvGrpSpPr>
          <p:cNvPr id="16" name="Group 15">
            <a:extLst>
              <a:ext uri="{FF2B5EF4-FFF2-40B4-BE49-F238E27FC236}">
                <a16:creationId xmlns:a16="http://schemas.microsoft.com/office/drawing/2014/main" id="{3D81EB45-E47C-48F6-8A8C-92B625F978BB}"/>
              </a:ext>
            </a:extLst>
          </p:cNvPr>
          <p:cNvGrpSpPr/>
          <p:nvPr/>
        </p:nvGrpSpPr>
        <p:grpSpPr>
          <a:xfrm>
            <a:off x="5039070" y="3171881"/>
            <a:ext cx="2104937" cy="2104937"/>
            <a:chOff x="5043532" y="2996944"/>
            <a:chExt cx="2104937" cy="2104937"/>
          </a:xfrm>
        </p:grpSpPr>
        <p:sp>
          <p:nvSpPr>
            <p:cNvPr id="17" name="Oval 16">
              <a:extLst>
                <a:ext uri="{FF2B5EF4-FFF2-40B4-BE49-F238E27FC236}">
                  <a16:creationId xmlns:a16="http://schemas.microsoft.com/office/drawing/2014/main" id="{551E07E4-49FD-4E5B-854D-A7124570E548}"/>
                </a:ext>
                <a:ext uri="{C183D7F6-B498-43B3-948B-1728B52AA6E4}">
                  <adec:decorative xmlns:adec="http://schemas.microsoft.com/office/drawing/2017/decorative" val="1"/>
                </a:ext>
              </a:extLst>
            </p:cNvPr>
            <p:cNvSpPr/>
            <p:nvPr/>
          </p:nvSpPr>
          <p:spPr bwMode="auto">
            <a:xfrm>
              <a:off x="5043532" y="2996944"/>
              <a:ext cx="2104937" cy="210493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8" name="Picture 17">
              <a:extLst>
                <a:ext uri="{FF2B5EF4-FFF2-40B4-BE49-F238E27FC236}">
                  <a16:creationId xmlns:a16="http://schemas.microsoft.com/office/drawing/2014/main" id="{B2F155B2-7B75-43F0-8DC3-C813427AE058}"/>
                </a:ext>
              </a:extLst>
            </p:cNvPr>
            <p:cNvPicPr>
              <a:picLocks noChangeAspect="1"/>
            </p:cNvPicPr>
            <p:nvPr/>
          </p:nvPicPr>
          <p:blipFill>
            <a:blip r:embed="rId6"/>
            <a:stretch>
              <a:fillRect/>
            </a:stretch>
          </p:blipFill>
          <p:spPr>
            <a:xfrm>
              <a:off x="5487697" y="3553455"/>
              <a:ext cx="1221014" cy="955576"/>
            </a:xfrm>
            <a:prstGeom prst="rect">
              <a:avLst/>
            </a:prstGeom>
          </p:spPr>
        </p:pic>
      </p:grpSp>
      <p:grpSp>
        <p:nvGrpSpPr>
          <p:cNvPr id="19" name="Group 18">
            <a:extLst>
              <a:ext uri="{FF2B5EF4-FFF2-40B4-BE49-F238E27FC236}">
                <a16:creationId xmlns:a16="http://schemas.microsoft.com/office/drawing/2014/main" id="{57952544-655F-4DD0-9412-5B23A54E461E}"/>
              </a:ext>
            </a:extLst>
          </p:cNvPr>
          <p:cNvGrpSpPr/>
          <p:nvPr/>
        </p:nvGrpSpPr>
        <p:grpSpPr>
          <a:xfrm>
            <a:off x="2398010" y="3171881"/>
            <a:ext cx="2104937" cy="2104937"/>
            <a:chOff x="2301887" y="2996944"/>
            <a:chExt cx="2104937" cy="2104937"/>
          </a:xfrm>
        </p:grpSpPr>
        <p:sp>
          <p:nvSpPr>
            <p:cNvPr id="20" name="Oval 19">
              <a:extLst>
                <a:ext uri="{FF2B5EF4-FFF2-40B4-BE49-F238E27FC236}">
                  <a16:creationId xmlns:a16="http://schemas.microsoft.com/office/drawing/2014/main" id="{B932FFE3-7523-4DF2-8894-C1936D4B3A7D}"/>
                </a:ext>
                <a:ext uri="{C183D7F6-B498-43B3-948B-1728B52AA6E4}">
                  <adec:decorative xmlns:adec="http://schemas.microsoft.com/office/drawing/2017/decorative" val="1"/>
                </a:ext>
              </a:extLst>
            </p:cNvPr>
            <p:cNvSpPr/>
            <p:nvPr/>
          </p:nvSpPr>
          <p:spPr bwMode="auto">
            <a:xfrm>
              <a:off x="2301887" y="2996944"/>
              <a:ext cx="2104937" cy="210493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30B3B07F-99C8-4DAD-B2CD-93F47FEDCA47}"/>
                </a:ext>
              </a:extLst>
            </p:cNvPr>
            <p:cNvPicPr>
              <a:picLocks noChangeAspect="1"/>
            </p:cNvPicPr>
            <p:nvPr/>
          </p:nvPicPr>
          <p:blipFill>
            <a:blip r:embed="rId7"/>
            <a:stretch>
              <a:fillRect/>
            </a:stretch>
          </p:blipFill>
          <p:spPr>
            <a:xfrm>
              <a:off x="2572720" y="3429000"/>
              <a:ext cx="1563269" cy="1204486"/>
            </a:xfrm>
            <a:prstGeom prst="rect">
              <a:avLst/>
            </a:prstGeom>
            <a:noFill/>
            <a:ln>
              <a:noFill/>
            </a:ln>
          </p:spPr>
        </p:pic>
      </p:grpSp>
      <p:sp>
        <p:nvSpPr>
          <p:cNvPr id="2" name="Title 1">
            <a:extLst>
              <a:ext uri="{FF2B5EF4-FFF2-40B4-BE49-F238E27FC236}">
                <a16:creationId xmlns:a16="http://schemas.microsoft.com/office/drawing/2014/main" id="{B086FB44-6B6A-4488-A3EF-A2BA2A693317}"/>
              </a:ext>
            </a:extLst>
          </p:cNvPr>
          <p:cNvSpPr>
            <a:spLocks noGrp="1"/>
          </p:cNvSpPr>
          <p:nvPr>
            <p:ph type="title"/>
          </p:nvPr>
        </p:nvSpPr>
        <p:spPr/>
        <p:txBody>
          <a:bodyPr/>
          <a:lstStyle/>
          <a:p>
            <a:r>
              <a:rPr lang="en-US" dirty="0">
                <a:highlight>
                  <a:srgbClr val="FFFFFF"/>
                </a:highlight>
              </a:rPr>
              <a:t>Trusted,</a:t>
            </a:r>
            <a:r>
              <a:rPr lang="en-US" dirty="0"/>
              <a:t> open digital platform</a:t>
            </a:r>
          </a:p>
        </p:txBody>
      </p:sp>
    </p:spTree>
    <p:custDataLst>
      <p:tags r:id="rId1"/>
    </p:custDataLst>
    <p:extLst>
      <p:ext uri="{BB962C8B-B14F-4D97-AF65-F5344CB8AC3E}">
        <p14:creationId xmlns:p14="http://schemas.microsoft.com/office/powerpoint/2010/main" val="4206905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1000"/>
                                        <p:tgtEl>
                                          <p:spTgt spid="12"/>
                                        </p:tgtEl>
                                      </p:cBhvr>
                                    </p:animEffect>
                                  </p:childTnLst>
                                </p:cTn>
                              </p:par>
                              <p:par>
                                <p:cTn id="12" presetID="2" presetClass="entr" presetSubtype="2" accel="50000" decel="5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earing glasses&#10;&#10;Description automatically generated with medium confidence">
            <a:extLst>
              <a:ext uri="{FF2B5EF4-FFF2-40B4-BE49-F238E27FC236}">
                <a16:creationId xmlns:a16="http://schemas.microsoft.com/office/drawing/2014/main" id="{60790DD5-507B-4A33-9C86-D964C50322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16952" y="2286000"/>
            <a:ext cx="2286000" cy="2286000"/>
          </a:xfrm>
          <a:prstGeom prst="rect">
            <a:avLst/>
          </a:prstGeom>
        </p:spPr>
      </p:pic>
      <p:sp>
        <p:nvSpPr>
          <p:cNvPr id="4" name="Title 3">
            <a:extLst>
              <a:ext uri="{FF2B5EF4-FFF2-40B4-BE49-F238E27FC236}">
                <a16:creationId xmlns:a16="http://schemas.microsoft.com/office/drawing/2014/main" id="{FFBB4B67-9D0F-416A-935E-3255860E480C}"/>
              </a:ext>
            </a:extLst>
          </p:cNvPr>
          <p:cNvSpPr>
            <a:spLocks noGrp="1"/>
          </p:cNvSpPr>
          <p:nvPr>
            <p:ph type="title"/>
          </p:nvPr>
        </p:nvSpPr>
        <p:spPr/>
        <p:txBody>
          <a:bodyPr/>
          <a:lstStyle/>
          <a:p>
            <a:r>
              <a:rPr lang="en-US" dirty="0"/>
              <a:t>Marketing </a:t>
            </a:r>
            <a:r>
              <a:rPr lang="en-US" dirty="0">
                <a:highlight>
                  <a:srgbClr val="FFFFFF"/>
                </a:highlight>
              </a:rPr>
              <a:t>with Purpose</a:t>
            </a:r>
          </a:p>
        </p:txBody>
      </p:sp>
      <p:sp>
        <p:nvSpPr>
          <p:cNvPr id="3" name="Text Placeholder 2">
            <a:extLst>
              <a:ext uri="{FF2B5EF4-FFF2-40B4-BE49-F238E27FC236}">
                <a16:creationId xmlns:a16="http://schemas.microsoft.com/office/drawing/2014/main" id="{E3A86568-5118-43A8-8DDE-C2006E90F650}"/>
              </a:ext>
            </a:extLst>
          </p:cNvPr>
          <p:cNvSpPr>
            <a:spLocks noGrp="1"/>
          </p:cNvSpPr>
          <p:nvPr>
            <p:ph type="body" sz="quarter" idx="4294967295"/>
          </p:nvPr>
        </p:nvSpPr>
        <p:spPr>
          <a:xfrm>
            <a:off x="584201" y="1435100"/>
            <a:ext cx="5953078" cy="1508105"/>
          </a:xfrm>
        </p:spPr>
        <p:txBody>
          <a:bodyPr/>
          <a:lstStyle/>
          <a:p>
            <a:pPr marL="0" indent="0" algn="l" rtl="0" fontAlgn="base">
              <a:spcBef>
                <a:spcPts val="0"/>
              </a:spcBef>
              <a:buNone/>
            </a:pPr>
            <a:r>
              <a:rPr lang="en-US" sz="5800" dirty="0">
                <a:latin typeface="+mj-lt"/>
              </a:rPr>
              <a:t>85</a:t>
            </a:r>
            <a:r>
              <a:rPr lang="en-US" sz="5800" b="0" i="0" dirty="0">
                <a:effectLst/>
                <a:latin typeface="+mj-lt"/>
              </a:rPr>
              <a:t>% </a:t>
            </a:r>
            <a:br>
              <a:rPr lang="en-US" sz="1800" b="0" i="0" dirty="0">
                <a:effectLst/>
                <a:latin typeface="Segoe UI" panose="020B0502040204020203" pitchFamily="34" charset="0"/>
              </a:rPr>
            </a:br>
            <a:r>
              <a:rPr lang="en-US" sz="2000" b="0" i="0" dirty="0">
                <a:effectLst/>
              </a:rPr>
              <a:t>of people say they’ll only consider a brand if they trust the brand. </a:t>
            </a:r>
          </a:p>
        </p:txBody>
      </p:sp>
      <p:sp>
        <p:nvSpPr>
          <p:cNvPr id="8" name="Text Placeholder 7">
            <a:extLst>
              <a:ext uri="{FF2B5EF4-FFF2-40B4-BE49-F238E27FC236}">
                <a16:creationId xmlns:a16="http://schemas.microsoft.com/office/drawing/2014/main" id="{EBA5BF57-E8CE-44A6-895C-1799DB74F82F}"/>
              </a:ext>
            </a:extLst>
          </p:cNvPr>
          <p:cNvSpPr>
            <a:spLocks noGrp="1"/>
          </p:cNvSpPr>
          <p:nvPr>
            <p:ph type="body" sz="quarter" idx="4294967295"/>
          </p:nvPr>
        </p:nvSpPr>
        <p:spPr>
          <a:xfrm>
            <a:off x="584200" y="6269037"/>
            <a:ext cx="8591550" cy="295275"/>
          </a:xfrm>
        </p:spPr>
        <p:txBody>
          <a:bodyPr anchor="b">
            <a:noAutofit/>
          </a:bodyPr>
          <a:lstStyle/>
          <a:p>
            <a:pPr marL="0" indent="0">
              <a:buNone/>
            </a:pPr>
            <a:r>
              <a:rPr lang="en-US" sz="800" dirty="0"/>
              <a:t>1. The Acceleration of Brand Performance Through Trust, Love, and Loyalty. Microsoft Advertising Research 2019.</a:t>
            </a:r>
          </a:p>
        </p:txBody>
      </p:sp>
      <p:grpSp>
        <p:nvGrpSpPr>
          <p:cNvPr id="58" name="Group 57">
            <a:extLst>
              <a:ext uri="{FF2B5EF4-FFF2-40B4-BE49-F238E27FC236}">
                <a16:creationId xmlns:a16="http://schemas.microsoft.com/office/drawing/2014/main" id="{B311E23D-A141-4BA5-AD80-3CE2F60B8FCD}"/>
              </a:ext>
            </a:extLst>
          </p:cNvPr>
          <p:cNvGrpSpPr/>
          <p:nvPr/>
        </p:nvGrpSpPr>
        <p:grpSpPr>
          <a:xfrm>
            <a:off x="3082745" y="3426644"/>
            <a:ext cx="905743" cy="781473"/>
            <a:chOff x="3082745" y="3426644"/>
            <a:chExt cx="905743" cy="781473"/>
          </a:xfrm>
        </p:grpSpPr>
        <p:sp>
          <p:nvSpPr>
            <p:cNvPr id="15" name="heart" title="Icon of a heart">
              <a:extLst>
                <a:ext uri="{FF2B5EF4-FFF2-40B4-BE49-F238E27FC236}">
                  <a16:creationId xmlns:a16="http://schemas.microsoft.com/office/drawing/2014/main" id="{4BC305A6-34CF-4B64-8695-8911DD237DF5}"/>
                </a:ext>
              </a:extLst>
            </p:cNvPr>
            <p:cNvSpPr>
              <a:spLocks noChangeAspect="1"/>
            </p:cNvSpPr>
            <p:nvPr/>
          </p:nvSpPr>
          <p:spPr bwMode="auto">
            <a:xfrm>
              <a:off x="3155577" y="3457914"/>
              <a:ext cx="823946" cy="750203"/>
            </a:xfrm>
            <a:custGeom>
              <a:avLst/>
              <a:gdLst>
                <a:gd name="T0" fmla="*/ 164 w 328"/>
                <a:gd name="T1" fmla="*/ 298 h 298"/>
                <a:gd name="T2" fmla="*/ 131 w 328"/>
                <a:gd name="T3" fmla="*/ 265 h 298"/>
                <a:gd name="T4" fmla="*/ 25 w 328"/>
                <a:gd name="T5" fmla="*/ 156 h 298"/>
                <a:gd name="T6" fmla="*/ 26 w 328"/>
                <a:gd name="T7" fmla="*/ 156 h 298"/>
                <a:gd name="T8" fmla="*/ 0 w 328"/>
                <a:gd name="T9" fmla="*/ 92 h 298"/>
                <a:gd name="T10" fmla="*/ 92 w 328"/>
                <a:gd name="T11" fmla="*/ 0 h 298"/>
                <a:gd name="T12" fmla="*/ 164 w 328"/>
                <a:gd name="T13" fmla="*/ 35 h 298"/>
                <a:gd name="T14" fmla="*/ 236 w 328"/>
                <a:gd name="T15" fmla="*/ 0 h 298"/>
                <a:gd name="T16" fmla="*/ 328 w 328"/>
                <a:gd name="T17" fmla="*/ 92 h 298"/>
                <a:gd name="T18" fmla="*/ 302 w 328"/>
                <a:gd name="T19" fmla="*/ 156 h 298"/>
                <a:gd name="T20" fmla="*/ 303 w 328"/>
                <a:gd name="T21" fmla="*/ 156 h 298"/>
                <a:gd name="T22" fmla="*/ 197 w 328"/>
                <a:gd name="T23" fmla="*/ 265 h 298"/>
                <a:gd name="T24" fmla="*/ 164 w 328"/>
                <a:gd name="T25"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298">
                  <a:moveTo>
                    <a:pt x="164" y="298"/>
                  </a:moveTo>
                  <a:cubicBezTo>
                    <a:pt x="131" y="265"/>
                    <a:pt x="131" y="265"/>
                    <a:pt x="131" y="265"/>
                  </a:cubicBezTo>
                  <a:cubicBezTo>
                    <a:pt x="25" y="156"/>
                    <a:pt x="25" y="156"/>
                    <a:pt x="25" y="156"/>
                  </a:cubicBezTo>
                  <a:cubicBezTo>
                    <a:pt x="26" y="156"/>
                    <a:pt x="26" y="156"/>
                    <a:pt x="26" y="156"/>
                  </a:cubicBezTo>
                  <a:cubicBezTo>
                    <a:pt x="10" y="140"/>
                    <a:pt x="0" y="117"/>
                    <a:pt x="0" y="92"/>
                  </a:cubicBezTo>
                  <a:cubicBezTo>
                    <a:pt x="0" y="42"/>
                    <a:pt x="41" y="0"/>
                    <a:pt x="92" y="0"/>
                  </a:cubicBezTo>
                  <a:cubicBezTo>
                    <a:pt x="121" y="0"/>
                    <a:pt x="147" y="14"/>
                    <a:pt x="164" y="35"/>
                  </a:cubicBezTo>
                  <a:cubicBezTo>
                    <a:pt x="181" y="14"/>
                    <a:pt x="207" y="0"/>
                    <a:pt x="236" y="0"/>
                  </a:cubicBezTo>
                  <a:cubicBezTo>
                    <a:pt x="287" y="0"/>
                    <a:pt x="328" y="42"/>
                    <a:pt x="328" y="92"/>
                  </a:cubicBezTo>
                  <a:cubicBezTo>
                    <a:pt x="328" y="117"/>
                    <a:pt x="318" y="140"/>
                    <a:pt x="302" y="156"/>
                  </a:cubicBezTo>
                  <a:cubicBezTo>
                    <a:pt x="303" y="156"/>
                    <a:pt x="303" y="156"/>
                    <a:pt x="303" y="156"/>
                  </a:cubicBezTo>
                  <a:cubicBezTo>
                    <a:pt x="197" y="265"/>
                    <a:pt x="197" y="265"/>
                    <a:pt x="197" y="265"/>
                  </a:cubicBezTo>
                  <a:lnTo>
                    <a:pt x="164" y="298"/>
                  </a:lnTo>
                  <a:close/>
                </a:path>
              </a:pathLst>
            </a:custGeom>
            <a:solidFill>
              <a:schemeClr val="accent1"/>
            </a:solidFill>
            <a:ln w="254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heart" title="Icon of a heart">
              <a:extLst>
                <a:ext uri="{FF2B5EF4-FFF2-40B4-BE49-F238E27FC236}">
                  <a16:creationId xmlns:a16="http://schemas.microsoft.com/office/drawing/2014/main" id="{9FAE3465-41F7-45DB-A216-982CB046E1D4}"/>
                </a:ext>
              </a:extLst>
            </p:cNvPr>
            <p:cNvSpPr>
              <a:spLocks noChangeAspect="1"/>
            </p:cNvSpPr>
            <p:nvPr/>
          </p:nvSpPr>
          <p:spPr bwMode="auto">
            <a:xfrm>
              <a:off x="3123643" y="3426644"/>
              <a:ext cx="823946" cy="750203"/>
            </a:xfrm>
            <a:custGeom>
              <a:avLst/>
              <a:gdLst>
                <a:gd name="T0" fmla="*/ 164 w 328"/>
                <a:gd name="T1" fmla="*/ 298 h 298"/>
                <a:gd name="T2" fmla="*/ 131 w 328"/>
                <a:gd name="T3" fmla="*/ 265 h 298"/>
                <a:gd name="T4" fmla="*/ 25 w 328"/>
                <a:gd name="T5" fmla="*/ 156 h 298"/>
                <a:gd name="T6" fmla="*/ 26 w 328"/>
                <a:gd name="T7" fmla="*/ 156 h 298"/>
                <a:gd name="T8" fmla="*/ 0 w 328"/>
                <a:gd name="T9" fmla="*/ 92 h 298"/>
                <a:gd name="T10" fmla="*/ 92 w 328"/>
                <a:gd name="T11" fmla="*/ 0 h 298"/>
                <a:gd name="T12" fmla="*/ 164 w 328"/>
                <a:gd name="T13" fmla="*/ 35 h 298"/>
                <a:gd name="T14" fmla="*/ 236 w 328"/>
                <a:gd name="T15" fmla="*/ 0 h 298"/>
                <a:gd name="T16" fmla="*/ 328 w 328"/>
                <a:gd name="T17" fmla="*/ 92 h 298"/>
                <a:gd name="T18" fmla="*/ 302 w 328"/>
                <a:gd name="T19" fmla="*/ 156 h 298"/>
                <a:gd name="T20" fmla="*/ 303 w 328"/>
                <a:gd name="T21" fmla="*/ 156 h 298"/>
                <a:gd name="T22" fmla="*/ 197 w 328"/>
                <a:gd name="T23" fmla="*/ 265 h 298"/>
                <a:gd name="T24" fmla="*/ 164 w 328"/>
                <a:gd name="T25"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298">
                  <a:moveTo>
                    <a:pt x="164" y="298"/>
                  </a:moveTo>
                  <a:cubicBezTo>
                    <a:pt x="131" y="265"/>
                    <a:pt x="131" y="265"/>
                    <a:pt x="131" y="265"/>
                  </a:cubicBezTo>
                  <a:cubicBezTo>
                    <a:pt x="25" y="156"/>
                    <a:pt x="25" y="156"/>
                    <a:pt x="25" y="156"/>
                  </a:cubicBezTo>
                  <a:cubicBezTo>
                    <a:pt x="26" y="156"/>
                    <a:pt x="26" y="156"/>
                    <a:pt x="26" y="156"/>
                  </a:cubicBezTo>
                  <a:cubicBezTo>
                    <a:pt x="10" y="140"/>
                    <a:pt x="0" y="117"/>
                    <a:pt x="0" y="92"/>
                  </a:cubicBezTo>
                  <a:cubicBezTo>
                    <a:pt x="0" y="42"/>
                    <a:pt x="41" y="0"/>
                    <a:pt x="92" y="0"/>
                  </a:cubicBezTo>
                  <a:cubicBezTo>
                    <a:pt x="121" y="0"/>
                    <a:pt x="147" y="14"/>
                    <a:pt x="164" y="35"/>
                  </a:cubicBezTo>
                  <a:cubicBezTo>
                    <a:pt x="181" y="14"/>
                    <a:pt x="207" y="0"/>
                    <a:pt x="236" y="0"/>
                  </a:cubicBezTo>
                  <a:cubicBezTo>
                    <a:pt x="287" y="0"/>
                    <a:pt x="328" y="42"/>
                    <a:pt x="328" y="92"/>
                  </a:cubicBezTo>
                  <a:cubicBezTo>
                    <a:pt x="328" y="117"/>
                    <a:pt x="318" y="140"/>
                    <a:pt x="302" y="156"/>
                  </a:cubicBezTo>
                  <a:cubicBezTo>
                    <a:pt x="303" y="156"/>
                    <a:pt x="303" y="156"/>
                    <a:pt x="303" y="156"/>
                  </a:cubicBezTo>
                  <a:cubicBezTo>
                    <a:pt x="197" y="265"/>
                    <a:pt x="197" y="265"/>
                    <a:pt x="197" y="265"/>
                  </a:cubicBezTo>
                  <a:lnTo>
                    <a:pt x="164" y="298"/>
                  </a:lnTo>
                  <a:close/>
                </a:path>
              </a:pathLst>
            </a:custGeom>
            <a:solidFill>
              <a:schemeClr val="bg1"/>
            </a:solidFill>
            <a:ln w="254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TextBox 89">
              <a:extLst>
                <a:ext uri="{FF2B5EF4-FFF2-40B4-BE49-F238E27FC236}">
                  <a16:creationId xmlns:a16="http://schemas.microsoft.com/office/drawing/2014/main" id="{990C58F5-B9C9-AA4F-B3CA-88C9911E7084}"/>
                </a:ext>
              </a:extLst>
            </p:cNvPr>
            <p:cNvSpPr txBox="1"/>
            <p:nvPr/>
          </p:nvSpPr>
          <p:spPr>
            <a:xfrm>
              <a:off x="3082745" y="3588921"/>
              <a:ext cx="905743"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noProof="0" dirty="0">
                  <a:ln>
                    <a:noFill/>
                  </a:ln>
                  <a:effectLst/>
                  <a:uLnTx/>
                  <a:uFillTx/>
                  <a:latin typeface="+mj-lt"/>
                  <a:ea typeface="+mn-ea"/>
                  <a:cs typeface="+mn-cs"/>
                </a:rPr>
                <a:t>LOYALTY</a:t>
              </a:r>
              <a:endParaRPr lang="en-US" sz="1400" dirty="0">
                <a:latin typeface="+mj-lt"/>
              </a:endParaRPr>
            </a:p>
          </p:txBody>
        </p:sp>
      </p:grpSp>
      <p:cxnSp>
        <p:nvCxnSpPr>
          <p:cNvPr id="91" name="Connector: Curved 44">
            <a:extLst>
              <a:ext uri="{FF2B5EF4-FFF2-40B4-BE49-F238E27FC236}">
                <a16:creationId xmlns:a16="http://schemas.microsoft.com/office/drawing/2014/main" id="{DC991C0E-A793-514F-9B2F-C3E23066DC22}"/>
              </a:ext>
            </a:extLst>
          </p:cNvPr>
          <p:cNvCxnSpPr>
            <a:cxnSpLocks/>
          </p:cNvCxnSpPr>
          <p:nvPr/>
        </p:nvCxnSpPr>
        <p:spPr>
          <a:xfrm flipV="1">
            <a:off x="1581699" y="4193494"/>
            <a:ext cx="1953175" cy="1418566"/>
          </a:xfrm>
          <a:prstGeom prst="curvedConnector2">
            <a:avLst/>
          </a:prstGeom>
          <a:ln w="38100">
            <a:solidFill>
              <a:schemeClr val="accent1"/>
            </a:solidFill>
            <a:prstDash val="dash"/>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41EB30B8-4FD8-2044-BFC8-AF532AAF811F}"/>
              </a:ext>
            </a:extLst>
          </p:cNvPr>
          <p:cNvCxnSpPr>
            <a:cxnSpLocks/>
          </p:cNvCxnSpPr>
          <p:nvPr/>
        </p:nvCxnSpPr>
        <p:spPr>
          <a:xfrm>
            <a:off x="1555624" y="5668371"/>
            <a:ext cx="2194560" cy="0"/>
          </a:xfrm>
          <a:prstGeom prst="straightConnector1">
            <a:avLst/>
          </a:prstGeom>
          <a:ln w="38100" cap="rnd">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0BE1431-508C-AF42-8A16-31F3A97D0CDF}"/>
              </a:ext>
            </a:extLst>
          </p:cNvPr>
          <p:cNvCxnSpPr>
            <a:cxnSpLocks/>
          </p:cNvCxnSpPr>
          <p:nvPr/>
        </p:nvCxnSpPr>
        <p:spPr>
          <a:xfrm flipV="1">
            <a:off x="1555701" y="3473427"/>
            <a:ext cx="0" cy="2194560"/>
          </a:xfrm>
          <a:prstGeom prst="straightConnector1">
            <a:avLst/>
          </a:prstGeom>
          <a:ln w="38100" cap="rnd">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45E228CA-EEF6-5F43-BEBC-2C1D6FF45949}"/>
              </a:ext>
            </a:extLst>
          </p:cNvPr>
          <p:cNvSpPr txBox="1"/>
          <p:nvPr/>
        </p:nvSpPr>
        <p:spPr>
          <a:xfrm>
            <a:off x="1576783" y="5690336"/>
            <a:ext cx="2053778" cy="353778"/>
          </a:xfrm>
          <a:prstGeom prst="rect">
            <a:avLst/>
          </a:prstGeom>
          <a:noFill/>
        </p:spPr>
        <p:txBody>
          <a:bodyPr wrap="square" lIns="0" tIns="9144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mn-cs"/>
              </a:rPr>
              <a:t>Brand trust</a:t>
            </a:r>
          </a:p>
        </p:txBody>
      </p:sp>
      <p:sp>
        <p:nvSpPr>
          <p:cNvPr id="99" name="TextBox 98">
            <a:extLst>
              <a:ext uri="{FF2B5EF4-FFF2-40B4-BE49-F238E27FC236}">
                <a16:creationId xmlns:a16="http://schemas.microsoft.com/office/drawing/2014/main" id="{2D9C3EBE-DEC4-B446-8396-61343E8AE413}"/>
              </a:ext>
            </a:extLst>
          </p:cNvPr>
          <p:cNvSpPr txBox="1"/>
          <p:nvPr/>
        </p:nvSpPr>
        <p:spPr>
          <a:xfrm rot="16200000">
            <a:off x="312315" y="4428181"/>
            <a:ext cx="2056474" cy="387785"/>
          </a:xfrm>
          <a:prstGeom prst="rect">
            <a:avLst/>
          </a:prstGeom>
          <a:noFill/>
        </p:spPr>
        <p:txBody>
          <a:bodyPr wrap="square" lIns="0" tIns="0" rIns="0" bIns="9144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mn-cs"/>
              </a:rPr>
              <a:t>Brand love</a:t>
            </a:r>
          </a:p>
        </p:txBody>
      </p:sp>
      <p:pic>
        <p:nvPicPr>
          <p:cNvPr id="23" name="Picture 22" descr="A person sitting at a table&#10;&#10;Description automatically generated with medium confidence">
            <a:extLst>
              <a:ext uri="{FF2B5EF4-FFF2-40B4-BE49-F238E27FC236}">
                <a16:creationId xmlns:a16="http://schemas.microsoft.com/office/drawing/2014/main" id="{9879428A-AED8-4540-B6E1-1AE4D4E7A4E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06000" y="4572000"/>
            <a:ext cx="2286000" cy="2286000"/>
          </a:xfrm>
          <a:prstGeom prst="rect">
            <a:avLst/>
          </a:prstGeom>
        </p:spPr>
      </p:pic>
      <p:pic>
        <p:nvPicPr>
          <p:cNvPr id="29" name="Picture 28" descr="A picture containing person, clothing, indoor, smiling&#10;&#10;Description automatically generated">
            <a:extLst>
              <a:ext uri="{FF2B5EF4-FFF2-40B4-BE49-F238E27FC236}">
                <a16:creationId xmlns:a16="http://schemas.microsoft.com/office/drawing/2014/main" id="{9ED8F665-3EC6-402F-A1F5-83EA99C2C30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616952" y="4572000"/>
            <a:ext cx="2286000" cy="2286000"/>
          </a:xfrm>
          <a:prstGeom prst="rect">
            <a:avLst/>
          </a:prstGeom>
        </p:spPr>
      </p:pic>
      <p:pic>
        <p:nvPicPr>
          <p:cNvPr id="46" name="Picture 45" descr="A person sitting on a couch&#10;&#10;Description automatically generated with medium confidence">
            <a:extLst>
              <a:ext uri="{FF2B5EF4-FFF2-40B4-BE49-F238E27FC236}">
                <a16:creationId xmlns:a16="http://schemas.microsoft.com/office/drawing/2014/main" id="{8C4492F7-B05F-4E4F-8BF4-235A43B1E39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906000" y="2286000"/>
            <a:ext cx="2286000" cy="2286000"/>
          </a:xfrm>
          <a:prstGeom prst="rect">
            <a:avLst/>
          </a:prstGeom>
        </p:spPr>
      </p:pic>
      <p:pic>
        <p:nvPicPr>
          <p:cNvPr id="50" name="Picture 49" descr="A picture containing person, clothing, standing, young&#10;&#10;Description automatically generated">
            <a:extLst>
              <a:ext uri="{FF2B5EF4-FFF2-40B4-BE49-F238E27FC236}">
                <a16:creationId xmlns:a16="http://schemas.microsoft.com/office/drawing/2014/main" id="{BBDD10B3-9A68-4130-9992-3FAB38CCF80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16952" y="0"/>
            <a:ext cx="2286000" cy="2286000"/>
          </a:xfrm>
          <a:prstGeom prst="rect">
            <a:avLst/>
          </a:prstGeom>
        </p:spPr>
      </p:pic>
      <p:pic>
        <p:nvPicPr>
          <p:cNvPr id="25" name="Picture 24" descr="A person wearing glasses and a suit&#10;&#10;Description automatically generated with low confidence">
            <a:extLst>
              <a:ext uri="{FF2B5EF4-FFF2-40B4-BE49-F238E27FC236}">
                <a16:creationId xmlns:a16="http://schemas.microsoft.com/office/drawing/2014/main" id="{19AB0C19-96F6-427C-BF19-8DCD99EC0BF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906000" y="0"/>
            <a:ext cx="2286000" cy="2286000"/>
          </a:xfrm>
          <a:prstGeom prst="rect">
            <a:avLst/>
          </a:prstGeom>
        </p:spPr>
      </p:pic>
    </p:spTree>
    <p:custDataLst>
      <p:tags r:id="rId1"/>
    </p:custDataLst>
    <p:extLst>
      <p:ext uri="{BB962C8B-B14F-4D97-AF65-F5344CB8AC3E}">
        <p14:creationId xmlns:p14="http://schemas.microsoft.com/office/powerpoint/2010/main" val="1583560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E0BCD1-5DF6-4C1F-9372-048EAE4ADFE3}"/>
              </a:ext>
            </a:extLst>
          </p:cNvPr>
          <p:cNvSpPr>
            <a:spLocks noGrp="1"/>
          </p:cNvSpPr>
          <p:nvPr>
            <p:ph type="title"/>
          </p:nvPr>
        </p:nvSpPr>
        <p:spPr>
          <a:solidFill>
            <a:schemeClr val="accent2"/>
          </a:solidFill>
        </p:spPr>
        <p:txBody>
          <a:bodyPr/>
          <a:lstStyle/>
          <a:p>
            <a:r>
              <a:rPr lang="en-US" dirty="0"/>
              <a:t>Consumer preferences </a:t>
            </a:r>
            <a:r>
              <a:rPr lang="en-US" dirty="0">
                <a:highlight>
                  <a:srgbClr val="FFFFFF"/>
                </a:highlight>
              </a:rPr>
              <a:t>have changed</a:t>
            </a:r>
          </a:p>
        </p:txBody>
      </p:sp>
      <p:sp>
        <p:nvSpPr>
          <p:cNvPr id="27" name="Rectangle 26">
            <a:extLst>
              <a:ext uri="{FF2B5EF4-FFF2-40B4-BE49-F238E27FC236}">
                <a16:creationId xmlns:a16="http://schemas.microsoft.com/office/drawing/2014/main" id="{82358A3D-2DFA-43DE-909E-61DACEB615FB}"/>
              </a:ext>
            </a:extLst>
          </p:cNvPr>
          <p:cNvSpPr/>
          <p:nvPr/>
        </p:nvSpPr>
        <p:spPr>
          <a:xfrm>
            <a:off x="1499616" y="1645920"/>
            <a:ext cx="4590288" cy="615553"/>
          </a:xfrm>
          <a:prstGeom prst="rect">
            <a:avLst/>
          </a:prstGeom>
        </p:spPr>
        <p:txBody>
          <a:bodyPr wrap="square" lIns="0" tIns="0" rIns="0" bIns="0" anchor="t">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t>Increased demand for </a:t>
            </a:r>
            <a:b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br>
            <a: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t>personalized online experiences</a:t>
            </a:r>
          </a:p>
        </p:txBody>
      </p:sp>
      <p:sp>
        <p:nvSpPr>
          <p:cNvPr id="31" name="Rectangle 30">
            <a:extLst>
              <a:ext uri="{FF2B5EF4-FFF2-40B4-BE49-F238E27FC236}">
                <a16:creationId xmlns:a16="http://schemas.microsoft.com/office/drawing/2014/main" id="{E9FD7DBC-9072-423A-B2C2-3DEEC0850B33}"/>
              </a:ext>
            </a:extLst>
          </p:cNvPr>
          <p:cNvSpPr/>
          <p:nvPr/>
        </p:nvSpPr>
        <p:spPr>
          <a:xfrm>
            <a:off x="1499616" y="2906552"/>
            <a:ext cx="4590288" cy="307777"/>
          </a:xfrm>
          <a:prstGeom prst="rect">
            <a:avLst/>
          </a:prstGeom>
        </p:spPr>
        <p:txBody>
          <a:bodyPr wrap="square" lIns="0" tIns="0" rIns="0" bIns="0" anchor="ctr">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t>Switching brand loyalty</a:t>
            </a:r>
          </a:p>
        </p:txBody>
      </p:sp>
      <p:sp>
        <p:nvSpPr>
          <p:cNvPr id="32" name="Rectangle 31">
            <a:extLst>
              <a:ext uri="{FF2B5EF4-FFF2-40B4-BE49-F238E27FC236}">
                <a16:creationId xmlns:a16="http://schemas.microsoft.com/office/drawing/2014/main" id="{56FF4ABC-4D77-49DB-8608-BA79A5AD22DC}"/>
              </a:ext>
            </a:extLst>
          </p:cNvPr>
          <p:cNvSpPr/>
          <p:nvPr/>
        </p:nvSpPr>
        <p:spPr>
          <a:xfrm>
            <a:off x="7010399" y="1645920"/>
            <a:ext cx="4598989" cy="615553"/>
          </a:xfrm>
          <a:prstGeom prst="rect">
            <a:avLst/>
          </a:prstGeom>
        </p:spPr>
        <p:txBody>
          <a:bodyPr wrap="square" lIns="0" tIns="0" rIns="0" bIns="0" anchor="t">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t>Contactless shopping and </a:t>
            </a:r>
            <a:b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br>
            <a: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t>self-checkout options</a:t>
            </a:r>
          </a:p>
        </p:txBody>
      </p:sp>
      <p:sp>
        <p:nvSpPr>
          <p:cNvPr id="33" name="Rectangle 32">
            <a:extLst>
              <a:ext uri="{FF2B5EF4-FFF2-40B4-BE49-F238E27FC236}">
                <a16:creationId xmlns:a16="http://schemas.microsoft.com/office/drawing/2014/main" id="{B43AB5BF-851C-4DA1-B11E-0A7988AC6C01}"/>
              </a:ext>
            </a:extLst>
          </p:cNvPr>
          <p:cNvSpPr/>
          <p:nvPr/>
        </p:nvSpPr>
        <p:spPr>
          <a:xfrm>
            <a:off x="7010399" y="2914678"/>
            <a:ext cx="4598989" cy="307777"/>
          </a:xfrm>
          <a:prstGeom prst="rect">
            <a:avLst/>
          </a:prstGeom>
        </p:spPr>
        <p:txBody>
          <a:bodyPr wrap="square" lIns="0" tIns="0" rIns="0" bIns="0" anchor="ctr">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mn-ea"/>
                <a:cs typeface="Segoe UI Semibold" panose="020B0702040204020203" pitchFamily="34" charset="0"/>
              </a:rPr>
              <a:t>Last-mile delivery</a:t>
            </a:r>
          </a:p>
        </p:txBody>
      </p:sp>
      <p:grpSp>
        <p:nvGrpSpPr>
          <p:cNvPr id="8" name="Group 7">
            <a:extLst>
              <a:ext uri="{FF2B5EF4-FFF2-40B4-BE49-F238E27FC236}">
                <a16:creationId xmlns:a16="http://schemas.microsoft.com/office/drawing/2014/main" id="{AE555FE6-EA82-47B2-8F6D-709F426C47AE}"/>
              </a:ext>
            </a:extLst>
          </p:cNvPr>
          <p:cNvGrpSpPr/>
          <p:nvPr/>
        </p:nvGrpSpPr>
        <p:grpSpPr>
          <a:xfrm>
            <a:off x="6096000" y="1605590"/>
            <a:ext cx="731520" cy="731520"/>
            <a:chOff x="6096000" y="1605590"/>
            <a:chExt cx="731520" cy="731520"/>
          </a:xfrm>
        </p:grpSpPr>
        <p:sp>
          <p:nvSpPr>
            <p:cNvPr id="45" name="Oval 44">
              <a:extLst>
                <a:ext uri="{FF2B5EF4-FFF2-40B4-BE49-F238E27FC236}">
                  <a16:creationId xmlns:a16="http://schemas.microsoft.com/office/drawing/2014/main" id="{D59FE958-CED5-4013-A0D0-FD258148BE1E}"/>
                </a:ext>
                <a:ext uri="{C183D7F6-B498-43B3-948B-1728B52AA6E4}">
                  <adec:decorative xmlns:adec="http://schemas.microsoft.com/office/drawing/2017/decorative" val="1"/>
                </a:ext>
              </a:extLst>
            </p:cNvPr>
            <p:cNvSpPr>
              <a:spLocks noChangeAspect="1"/>
            </p:cNvSpPr>
            <p:nvPr/>
          </p:nvSpPr>
          <p:spPr bwMode="auto">
            <a:xfrm>
              <a:off x="6096000" y="1605590"/>
              <a:ext cx="731520" cy="731520"/>
            </a:xfrm>
            <a:prstGeom prst="ellipse">
              <a:avLst/>
            </a:prstGeom>
            <a:solidFill>
              <a:srgbClr val="2F2F2F"/>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dirty="0">
                <a:latin typeface="Segoe UI"/>
                <a:cs typeface="Segoe UI" pitchFamily="34" charset="0"/>
              </a:endParaRPr>
            </a:p>
          </p:txBody>
        </p:sp>
        <p:sp>
          <p:nvSpPr>
            <p:cNvPr id="16" name="money" title="Icon of a creditcard with signal lines on top">
              <a:extLst>
                <a:ext uri="{FF2B5EF4-FFF2-40B4-BE49-F238E27FC236}">
                  <a16:creationId xmlns:a16="http://schemas.microsoft.com/office/drawing/2014/main" id="{B6DFC387-046E-40EB-A9D1-396369B1EA27}"/>
                </a:ext>
              </a:extLst>
            </p:cNvPr>
            <p:cNvSpPr>
              <a:spLocks noChangeAspect="1" noEditPoints="1"/>
            </p:cNvSpPr>
            <p:nvPr/>
          </p:nvSpPr>
          <p:spPr bwMode="auto">
            <a:xfrm>
              <a:off x="6289283" y="1716016"/>
              <a:ext cx="354194" cy="485968"/>
            </a:xfrm>
            <a:custGeom>
              <a:avLst/>
              <a:gdLst>
                <a:gd name="T0" fmla="*/ 0 w 238"/>
                <a:gd name="T1" fmla="*/ 179 h 326"/>
                <a:gd name="T2" fmla="*/ 20 w 238"/>
                <a:gd name="T3" fmla="*/ 159 h 326"/>
                <a:gd name="T4" fmla="*/ 218 w 238"/>
                <a:gd name="T5" fmla="*/ 159 h 326"/>
                <a:gd name="T6" fmla="*/ 238 w 238"/>
                <a:gd name="T7" fmla="*/ 179 h 326"/>
                <a:gd name="T8" fmla="*/ 238 w 238"/>
                <a:gd name="T9" fmla="*/ 306 h 326"/>
                <a:gd name="T10" fmla="*/ 218 w 238"/>
                <a:gd name="T11" fmla="*/ 326 h 326"/>
                <a:gd name="T12" fmla="*/ 20 w 238"/>
                <a:gd name="T13" fmla="*/ 326 h 326"/>
                <a:gd name="T14" fmla="*/ 0 w 238"/>
                <a:gd name="T15" fmla="*/ 306 h 326"/>
                <a:gd name="T16" fmla="*/ 0 w 238"/>
                <a:gd name="T17" fmla="*/ 179 h 326"/>
                <a:gd name="T18" fmla="*/ 0 w 238"/>
                <a:gd name="T19" fmla="*/ 196 h 326"/>
                <a:gd name="T20" fmla="*/ 238 w 238"/>
                <a:gd name="T21" fmla="*/ 196 h 326"/>
                <a:gd name="T22" fmla="*/ 168 w 238"/>
                <a:gd name="T23" fmla="*/ 267 h 326"/>
                <a:gd name="T24" fmla="*/ 211 w 238"/>
                <a:gd name="T25" fmla="*/ 267 h 326"/>
                <a:gd name="T26" fmla="*/ 172 w 238"/>
                <a:gd name="T27" fmla="*/ 106 h 326"/>
                <a:gd name="T28" fmla="*/ 118 w 238"/>
                <a:gd name="T29" fmla="*/ 82 h 326"/>
                <a:gd name="T30" fmla="*/ 66 w 238"/>
                <a:gd name="T31" fmla="*/ 103 h 326"/>
                <a:gd name="T32" fmla="*/ 201 w 238"/>
                <a:gd name="T33" fmla="*/ 77 h 326"/>
                <a:gd name="T34" fmla="*/ 118 w 238"/>
                <a:gd name="T35" fmla="*/ 42 h 326"/>
                <a:gd name="T36" fmla="*/ 37 w 238"/>
                <a:gd name="T37" fmla="*/ 74 h 326"/>
                <a:gd name="T38" fmla="*/ 231 w 238"/>
                <a:gd name="T39" fmla="*/ 47 h 326"/>
                <a:gd name="T40" fmla="*/ 118 w 238"/>
                <a:gd name="T41" fmla="*/ 0 h 326"/>
                <a:gd name="T42" fmla="*/ 7 w 238"/>
                <a:gd name="T43" fmla="*/ 4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8" h="326">
                  <a:moveTo>
                    <a:pt x="0" y="179"/>
                  </a:moveTo>
                  <a:cubicBezTo>
                    <a:pt x="0" y="168"/>
                    <a:pt x="9" y="159"/>
                    <a:pt x="20" y="159"/>
                  </a:cubicBezTo>
                  <a:cubicBezTo>
                    <a:pt x="218" y="159"/>
                    <a:pt x="218" y="159"/>
                    <a:pt x="218" y="159"/>
                  </a:cubicBezTo>
                  <a:cubicBezTo>
                    <a:pt x="229" y="159"/>
                    <a:pt x="238" y="168"/>
                    <a:pt x="238" y="179"/>
                  </a:cubicBezTo>
                  <a:cubicBezTo>
                    <a:pt x="238" y="306"/>
                    <a:pt x="238" y="306"/>
                    <a:pt x="238" y="306"/>
                  </a:cubicBezTo>
                  <a:cubicBezTo>
                    <a:pt x="238" y="317"/>
                    <a:pt x="229" y="326"/>
                    <a:pt x="218" y="326"/>
                  </a:cubicBezTo>
                  <a:cubicBezTo>
                    <a:pt x="20" y="326"/>
                    <a:pt x="20" y="326"/>
                    <a:pt x="20" y="326"/>
                  </a:cubicBezTo>
                  <a:cubicBezTo>
                    <a:pt x="9" y="326"/>
                    <a:pt x="0" y="317"/>
                    <a:pt x="0" y="306"/>
                  </a:cubicBezTo>
                  <a:lnTo>
                    <a:pt x="0" y="179"/>
                  </a:lnTo>
                  <a:close/>
                  <a:moveTo>
                    <a:pt x="0" y="196"/>
                  </a:moveTo>
                  <a:cubicBezTo>
                    <a:pt x="238" y="196"/>
                    <a:pt x="238" y="196"/>
                    <a:pt x="238" y="196"/>
                  </a:cubicBezTo>
                  <a:moveTo>
                    <a:pt x="168" y="267"/>
                  </a:moveTo>
                  <a:cubicBezTo>
                    <a:pt x="211" y="267"/>
                    <a:pt x="211" y="267"/>
                    <a:pt x="211" y="267"/>
                  </a:cubicBezTo>
                  <a:moveTo>
                    <a:pt x="172" y="106"/>
                  </a:moveTo>
                  <a:cubicBezTo>
                    <a:pt x="159" y="91"/>
                    <a:pt x="139" y="82"/>
                    <a:pt x="118" y="82"/>
                  </a:cubicBezTo>
                  <a:cubicBezTo>
                    <a:pt x="97" y="82"/>
                    <a:pt x="79" y="90"/>
                    <a:pt x="66" y="103"/>
                  </a:cubicBezTo>
                  <a:moveTo>
                    <a:pt x="201" y="77"/>
                  </a:moveTo>
                  <a:cubicBezTo>
                    <a:pt x="180" y="55"/>
                    <a:pt x="150" y="42"/>
                    <a:pt x="118" y="42"/>
                  </a:cubicBezTo>
                  <a:cubicBezTo>
                    <a:pt x="86" y="42"/>
                    <a:pt x="58" y="54"/>
                    <a:pt x="37" y="74"/>
                  </a:cubicBezTo>
                  <a:moveTo>
                    <a:pt x="231" y="47"/>
                  </a:moveTo>
                  <a:cubicBezTo>
                    <a:pt x="202" y="18"/>
                    <a:pt x="162" y="0"/>
                    <a:pt x="118" y="0"/>
                  </a:cubicBezTo>
                  <a:cubicBezTo>
                    <a:pt x="74" y="0"/>
                    <a:pt x="35" y="17"/>
                    <a:pt x="7" y="45"/>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3186821-89C6-4B96-9D61-97FFDC2FDEBE}"/>
              </a:ext>
            </a:extLst>
          </p:cNvPr>
          <p:cNvGrpSpPr/>
          <p:nvPr/>
        </p:nvGrpSpPr>
        <p:grpSpPr>
          <a:xfrm>
            <a:off x="6096000" y="2716706"/>
            <a:ext cx="731520" cy="731520"/>
            <a:chOff x="6096000" y="2716706"/>
            <a:chExt cx="731520" cy="731520"/>
          </a:xfrm>
        </p:grpSpPr>
        <p:sp>
          <p:nvSpPr>
            <p:cNvPr id="49" name="Oval 48">
              <a:extLst>
                <a:ext uri="{FF2B5EF4-FFF2-40B4-BE49-F238E27FC236}">
                  <a16:creationId xmlns:a16="http://schemas.microsoft.com/office/drawing/2014/main" id="{5FA2E299-D3EA-4E6B-9DBE-2FC827B2CC31}"/>
                </a:ext>
                <a:ext uri="{C183D7F6-B498-43B3-948B-1728B52AA6E4}">
                  <adec:decorative xmlns:adec="http://schemas.microsoft.com/office/drawing/2017/decorative" val="1"/>
                </a:ext>
              </a:extLst>
            </p:cNvPr>
            <p:cNvSpPr>
              <a:spLocks noChangeAspect="1"/>
            </p:cNvSpPr>
            <p:nvPr/>
          </p:nvSpPr>
          <p:spPr bwMode="auto">
            <a:xfrm>
              <a:off x="6096000" y="2716706"/>
              <a:ext cx="731520" cy="731520"/>
            </a:xfrm>
            <a:prstGeom prst="ellipse">
              <a:avLst/>
            </a:prstGeom>
            <a:solidFill>
              <a:srgbClr val="2F2F2F"/>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dirty="0">
                <a:latin typeface="Segoe UI"/>
                <a:cs typeface="Segoe UI" pitchFamily="34" charset="0"/>
              </a:endParaRPr>
            </a:p>
          </p:txBody>
        </p:sp>
        <p:sp>
          <p:nvSpPr>
            <p:cNvPr id="20" name="Product_ECDC" title="Icon of a box">
              <a:extLst>
                <a:ext uri="{FF2B5EF4-FFF2-40B4-BE49-F238E27FC236}">
                  <a16:creationId xmlns:a16="http://schemas.microsoft.com/office/drawing/2014/main" id="{CC0C0814-9798-4023-9E64-6EF5E5FEA6A7}"/>
                </a:ext>
              </a:extLst>
            </p:cNvPr>
            <p:cNvSpPr>
              <a:spLocks noChangeAspect="1" noEditPoints="1"/>
            </p:cNvSpPr>
            <p:nvPr/>
          </p:nvSpPr>
          <p:spPr bwMode="auto">
            <a:xfrm>
              <a:off x="6269037" y="2860250"/>
              <a:ext cx="394687" cy="444036"/>
            </a:xfrm>
            <a:custGeom>
              <a:avLst/>
              <a:gdLst>
                <a:gd name="T0" fmla="*/ 3623 w 3623"/>
                <a:gd name="T1" fmla="*/ 906 h 4076"/>
                <a:gd name="T2" fmla="*/ 1812 w 3623"/>
                <a:gd name="T3" fmla="*/ 1812 h 4076"/>
                <a:gd name="T4" fmla="*/ 0 w 3623"/>
                <a:gd name="T5" fmla="*/ 906 h 4076"/>
                <a:gd name="T6" fmla="*/ 906 w 3623"/>
                <a:gd name="T7" fmla="*/ 453 h 4076"/>
                <a:gd name="T8" fmla="*/ 2699 w 3623"/>
                <a:gd name="T9" fmla="*/ 1358 h 4076"/>
                <a:gd name="T10" fmla="*/ 3623 w 3623"/>
                <a:gd name="T11" fmla="*/ 906 h 4076"/>
                <a:gd name="T12" fmla="*/ 1812 w 3623"/>
                <a:gd name="T13" fmla="*/ 0 h 4076"/>
                <a:gd name="T14" fmla="*/ 0 w 3623"/>
                <a:gd name="T15" fmla="*/ 906 h 4076"/>
                <a:gd name="T16" fmla="*/ 0 w 3623"/>
                <a:gd name="T17" fmla="*/ 3171 h 4076"/>
                <a:gd name="T18" fmla="*/ 1812 w 3623"/>
                <a:gd name="T19" fmla="*/ 4076 h 4076"/>
                <a:gd name="T20" fmla="*/ 3623 w 3623"/>
                <a:gd name="T21" fmla="*/ 3171 h 4076"/>
                <a:gd name="T22" fmla="*/ 3623 w 3623"/>
                <a:gd name="T23" fmla="*/ 906 h 4076"/>
                <a:gd name="T24" fmla="*/ 1812 w 3623"/>
                <a:gd name="T25" fmla="*/ 1812 h 4076"/>
                <a:gd name="T26" fmla="*/ 1812 w 3623"/>
                <a:gd name="T27" fmla="*/ 4076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3" h="4076">
                  <a:moveTo>
                    <a:pt x="3623" y="906"/>
                  </a:moveTo>
                  <a:lnTo>
                    <a:pt x="1812" y="1812"/>
                  </a:lnTo>
                  <a:lnTo>
                    <a:pt x="0" y="906"/>
                  </a:lnTo>
                  <a:moveTo>
                    <a:pt x="906" y="453"/>
                  </a:moveTo>
                  <a:lnTo>
                    <a:pt x="2699" y="1358"/>
                  </a:lnTo>
                  <a:moveTo>
                    <a:pt x="3623" y="906"/>
                  </a:moveTo>
                  <a:lnTo>
                    <a:pt x="1812" y="0"/>
                  </a:lnTo>
                  <a:lnTo>
                    <a:pt x="0" y="906"/>
                  </a:lnTo>
                  <a:lnTo>
                    <a:pt x="0" y="3171"/>
                  </a:lnTo>
                  <a:lnTo>
                    <a:pt x="1812" y="4076"/>
                  </a:lnTo>
                  <a:lnTo>
                    <a:pt x="3623" y="3171"/>
                  </a:lnTo>
                  <a:lnTo>
                    <a:pt x="3623" y="906"/>
                  </a:lnTo>
                  <a:moveTo>
                    <a:pt x="1812" y="1812"/>
                  </a:moveTo>
                  <a:lnTo>
                    <a:pt x="1812" y="4076"/>
                  </a:ln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6">
            <a:extLst>
              <a:ext uri="{FF2B5EF4-FFF2-40B4-BE49-F238E27FC236}">
                <a16:creationId xmlns:a16="http://schemas.microsoft.com/office/drawing/2014/main" id="{DC02E137-2770-4885-8A8A-3A996D707643}"/>
              </a:ext>
            </a:extLst>
          </p:cNvPr>
          <p:cNvGrpSpPr/>
          <p:nvPr/>
        </p:nvGrpSpPr>
        <p:grpSpPr>
          <a:xfrm>
            <a:off x="588963" y="2716706"/>
            <a:ext cx="731520" cy="731520"/>
            <a:chOff x="588963" y="2716706"/>
            <a:chExt cx="731520" cy="731520"/>
          </a:xfrm>
        </p:grpSpPr>
        <p:sp>
          <p:nvSpPr>
            <p:cNvPr id="40" name="Oval 39">
              <a:extLst>
                <a:ext uri="{FF2B5EF4-FFF2-40B4-BE49-F238E27FC236}">
                  <a16:creationId xmlns:a16="http://schemas.microsoft.com/office/drawing/2014/main" id="{2F625B5B-7104-4E9E-8933-8C47271F7570}"/>
                </a:ext>
                <a:ext uri="{C183D7F6-B498-43B3-948B-1728B52AA6E4}">
                  <adec:decorative xmlns:adec="http://schemas.microsoft.com/office/drawing/2017/decorative" val="1"/>
                </a:ext>
              </a:extLst>
            </p:cNvPr>
            <p:cNvSpPr>
              <a:spLocks noChangeAspect="1"/>
            </p:cNvSpPr>
            <p:nvPr/>
          </p:nvSpPr>
          <p:spPr bwMode="auto">
            <a:xfrm>
              <a:off x="588963" y="2716706"/>
              <a:ext cx="731520" cy="731520"/>
            </a:xfrm>
            <a:prstGeom prst="ellipse">
              <a:avLst/>
            </a:prstGeom>
            <a:solidFill>
              <a:srgbClr val="2F2F2F"/>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dirty="0">
                <a:latin typeface="Segoe UI"/>
                <a:cs typeface="Segoe UI" pitchFamily="34" charset="0"/>
              </a:endParaRPr>
            </a:p>
          </p:txBody>
        </p:sp>
        <p:sp>
          <p:nvSpPr>
            <p:cNvPr id="21" name="TagLegacy_E1CB" title="Icon of a shopping tag">
              <a:extLst>
                <a:ext uri="{FF2B5EF4-FFF2-40B4-BE49-F238E27FC236}">
                  <a16:creationId xmlns:a16="http://schemas.microsoft.com/office/drawing/2014/main" id="{457805FE-AC07-4C06-9C31-4CCD696623C2}"/>
                </a:ext>
              </a:extLst>
            </p:cNvPr>
            <p:cNvSpPr>
              <a:spLocks noChangeAspect="1" noEditPoints="1"/>
            </p:cNvSpPr>
            <p:nvPr/>
          </p:nvSpPr>
          <p:spPr bwMode="auto">
            <a:xfrm>
              <a:off x="724579" y="2909409"/>
              <a:ext cx="433119" cy="345719"/>
            </a:xfrm>
            <a:custGeom>
              <a:avLst/>
              <a:gdLst>
                <a:gd name="T0" fmla="*/ 2950 w 3700"/>
                <a:gd name="T1" fmla="*/ 1330 h 2952"/>
                <a:gd name="T2" fmla="*/ 1328 w 3700"/>
                <a:gd name="T3" fmla="*/ 2952 h 2952"/>
                <a:gd name="T4" fmla="*/ 0 w 3700"/>
                <a:gd name="T5" fmla="*/ 1620 h 2952"/>
                <a:gd name="T6" fmla="*/ 1620 w 3700"/>
                <a:gd name="T7" fmla="*/ 0 h 2952"/>
                <a:gd name="T8" fmla="*/ 2951 w 3700"/>
                <a:gd name="T9" fmla="*/ 1 h 2952"/>
                <a:gd name="T10" fmla="*/ 2950 w 3700"/>
                <a:gd name="T11" fmla="*/ 1330 h 2952"/>
                <a:gd name="T12" fmla="*/ 1820 w 3700"/>
                <a:gd name="T13" fmla="*/ 2460 h 2952"/>
                <a:gd name="T14" fmla="*/ 2576 w 3700"/>
                <a:gd name="T15" fmla="*/ 2753 h 2952"/>
                <a:gd name="T16" fmla="*/ 3700 w 3700"/>
                <a:gd name="T17" fmla="*/ 1629 h 2952"/>
                <a:gd name="T18" fmla="*/ 2576 w 3700"/>
                <a:gd name="T19" fmla="*/ 505 h 2952"/>
                <a:gd name="T20" fmla="*/ 2421 w 3700"/>
                <a:gd name="T21" fmla="*/ 505 h 2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0" h="2952">
                  <a:moveTo>
                    <a:pt x="2950" y="1330"/>
                  </a:moveTo>
                  <a:cubicBezTo>
                    <a:pt x="1328" y="2952"/>
                    <a:pt x="1328" y="2952"/>
                    <a:pt x="1328" y="2952"/>
                  </a:cubicBezTo>
                  <a:cubicBezTo>
                    <a:pt x="0" y="1620"/>
                    <a:pt x="0" y="1620"/>
                    <a:pt x="0" y="1620"/>
                  </a:cubicBezTo>
                  <a:cubicBezTo>
                    <a:pt x="1620" y="0"/>
                    <a:pt x="1620" y="0"/>
                    <a:pt x="1620" y="0"/>
                  </a:cubicBezTo>
                  <a:cubicBezTo>
                    <a:pt x="2951" y="1"/>
                    <a:pt x="2951" y="1"/>
                    <a:pt x="2951" y="1"/>
                  </a:cubicBezTo>
                  <a:lnTo>
                    <a:pt x="2950" y="1330"/>
                  </a:lnTo>
                  <a:close/>
                  <a:moveTo>
                    <a:pt x="1820" y="2460"/>
                  </a:moveTo>
                  <a:cubicBezTo>
                    <a:pt x="2020" y="2642"/>
                    <a:pt x="2285" y="2753"/>
                    <a:pt x="2576" y="2753"/>
                  </a:cubicBezTo>
                  <a:cubicBezTo>
                    <a:pt x="3197" y="2753"/>
                    <a:pt x="3700" y="2249"/>
                    <a:pt x="3700" y="1629"/>
                  </a:cubicBezTo>
                  <a:cubicBezTo>
                    <a:pt x="3700" y="1008"/>
                    <a:pt x="3198" y="505"/>
                    <a:pt x="2576" y="505"/>
                  </a:cubicBezTo>
                  <a:cubicBezTo>
                    <a:pt x="2421" y="505"/>
                    <a:pt x="2421" y="505"/>
                    <a:pt x="2421" y="505"/>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descr="Two people looking at a computer&#10;&#10;Description automatically generated with medium confidence">
            <a:extLst>
              <a:ext uri="{FF2B5EF4-FFF2-40B4-BE49-F238E27FC236}">
                <a16:creationId xmlns:a16="http://schemas.microsoft.com/office/drawing/2014/main" id="{A206F9BA-2637-4DAA-9D66-A50FF18DAE29}"/>
              </a:ext>
            </a:extLst>
          </p:cNvPr>
          <p:cNvPicPr>
            <a:picLocks noChangeAspect="1"/>
          </p:cNvPicPr>
          <p:nvPr/>
        </p:nvPicPr>
        <p:blipFill rotWithShape="1">
          <a:blip r:embed="rId4"/>
          <a:srcRect t="27488" b="36943"/>
          <a:stretch/>
        </p:blipFill>
        <p:spPr>
          <a:xfrm>
            <a:off x="3048" y="3968496"/>
            <a:ext cx="12188952" cy="2889504"/>
          </a:xfrm>
          <a:prstGeom prst="rect">
            <a:avLst/>
          </a:prstGeom>
        </p:spPr>
      </p:pic>
      <p:grpSp>
        <p:nvGrpSpPr>
          <p:cNvPr id="6" name="Group 5">
            <a:extLst>
              <a:ext uri="{FF2B5EF4-FFF2-40B4-BE49-F238E27FC236}">
                <a16:creationId xmlns:a16="http://schemas.microsoft.com/office/drawing/2014/main" id="{90D25F15-C344-47C9-955C-0F51EDD1C850}"/>
              </a:ext>
            </a:extLst>
          </p:cNvPr>
          <p:cNvGrpSpPr/>
          <p:nvPr/>
        </p:nvGrpSpPr>
        <p:grpSpPr>
          <a:xfrm>
            <a:off x="588963" y="1605590"/>
            <a:ext cx="731520" cy="731520"/>
            <a:chOff x="588963" y="1605590"/>
            <a:chExt cx="731520" cy="731520"/>
          </a:xfrm>
        </p:grpSpPr>
        <p:sp>
          <p:nvSpPr>
            <p:cNvPr id="36" name="Oval 35">
              <a:extLst>
                <a:ext uri="{FF2B5EF4-FFF2-40B4-BE49-F238E27FC236}">
                  <a16:creationId xmlns:a16="http://schemas.microsoft.com/office/drawing/2014/main" id="{1BAC3180-E590-4D24-9D50-44F30C43BF47}"/>
                </a:ext>
                <a:ext uri="{C183D7F6-B498-43B3-948B-1728B52AA6E4}">
                  <adec:decorative xmlns:adec="http://schemas.microsoft.com/office/drawing/2017/decorative" val="1"/>
                </a:ext>
              </a:extLst>
            </p:cNvPr>
            <p:cNvSpPr>
              <a:spLocks noChangeAspect="1"/>
            </p:cNvSpPr>
            <p:nvPr/>
          </p:nvSpPr>
          <p:spPr bwMode="auto">
            <a:xfrm>
              <a:off x="588963" y="1605590"/>
              <a:ext cx="731520" cy="731520"/>
            </a:xfrm>
            <a:prstGeom prst="ellipse">
              <a:avLst/>
            </a:prstGeom>
            <a:solidFill>
              <a:srgbClr val="2F2F2F"/>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dirty="0">
                <a:latin typeface="Segoe UI"/>
                <a:cs typeface="Segoe UI" pitchFamily="34" charset="0"/>
              </a:endParaRPr>
            </a:p>
          </p:txBody>
        </p:sp>
        <p:sp>
          <p:nvSpPr>
            <p:cNvPr id="5" name="star_2" title="Icon of a person inside a star shape">
              <a:extLst>
                <a:ext uri="{FF2B5EF4-FFF2-40B4-BE49-F238E27FC236}">
                  <a16:creationId xmlns:a16="http://schemas.microsoft.com/office/drawing/2014/main" id="{261DA971-3389-4606-BB74-72F421E7C2F9}"/>
                </a:ext>
              </a:extLst>
            </p:cNvPr>
            <p:cNvSpPr>
              <a:spLocks noChangeAspect="1" noEditPoints="1"/>
            </p:cNvSpPr>
            <p:nvPr/>
          </p:nvSpPr>
          <p:spPr bwMode="auto">
            <a:xfrm>
              <a:off x="706370" y="1716018"/>
              <a:ext cx="496706" cy="469740"/>
            </a:xfrm>
            <a:custGeom>
              <a:avLst/>
              <a:gdLst>
                <a:gd name="T0" fmla="*/ 104 w 304"/>
                <a:gd name="T1" fmla="*/ 95 h 288"/>
                <a:gd name="T2" fmla="*/ 154 w 304"/>
                <a:gd name="T3" fmla="*/ 0 h 288"/>
                <a:gd name="T4" fmla="*/ 203 w 304"/>
                <a:gd name="T5" fmla="*/ 95 h 288"/>
                <a:gd name="T6" fmla="*/ 304 w 304"/>
                <a:gd name="T7" fmla="*/ 110 h 288"/>
                <a:gd name="T8" fmla="*/ 232 w 304"/>
                <a:gd name="T9" fmla="*/ 185 h 288"/>
                <a:gd name="T10" fmla="*/ 248 w 304"/>
                <a:gd name="T11" fmla="*/ 287 h 288"/>
                <a:gd name="T12" fmla="*/ 154 w 304"/>
                <a:gd name="T13" fmla="*/ 244 h 288"/>
                <a:gd name="T14" fmla="*/ 59 w 304"/>
                <a:gd name="T15" fmla="*/ 288 h 288"/>
                <a:gd name="T16" fmla="*/ 74 w 304"/>
                <a:gd name="T17" fmla="*/ 186 h 288"/>
                <a:gd name="T18" fmla="*/ 0 w 304"/>
                <a:gd name="T19" fmla="*/ 109 h 288"/>
                <a:gd name="T20" fmla="*/ 104 w 304"/>
                <a:gd name="T21" fmla="*/ 95 h 288"/>
                <a:gd name="T22" fmla="*/ 152 w 304"/>
                <a:gd name="T23" fmla="*/ 177 h 288"/>
                <a:gd name="T24" fmla="*/ 186 w 304"/>
                <a:gd name="T25" fmla="*/ 144 h 288"/>
                <a:gd name="T26" fmla="*/ 152 w 304"/>
                <a:gd name="T27" fmla="*/ 110 h 288"/>
                <a:gd name="T28" fmla="*/ 119 w 304"/>
                <a:gd name="T29" fmla="*/ 144 h 288"/>
                <a:gd name="T30" fmla="*/ 152 w 304"/>
                <a:gd name="T31" fmla="*/ 177 h 288"/>
                <a:gd name="T32" fmla="*/ 205 w 304"/>
                <a:gd name="T33" fmla="*/ 230 h 288"/>
                <a:gd name="T34" fmla="*/ 153 w 304"/>
                <a:gd name="T35" fmla="*/ 178 h 288"/>
                <a:gd name="T36" fmla="*/ 101 w 304"/>
                <a:gd name="T37" fmla="*/ 23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288">
                  <a:moveTo>
                    <a:pt x="104" y="95"/>
                  </a:moveTo>
                  <a:cubicBezTo>
                    <a:pt x="154" y="0"/>
                    <a:pt x="154" y="0"/>
                    <a:pt x="154" y="0"/>
                  </a:cubicBezTo>
                  <a:cubicBezTo>
                    <a:pt x="203" y="95"/>
                    <a:pt x="203" y="95"/>
                    <a:pt x="203" y="95"/>
                  </a:cubicBezTo>
                  <a:cubicBezTo>
                    <a:pt x="304" y="110"/>
                    <a:pt x="304" y="110"/>
                    <a:pt x="304" y="110"/>
                  </a:cubicBezTo>
                  <a:cubicBezTo>
                    <a:pt x="232" y="185"/>
                    <a:pt x="232" y="185"/>
                    <a:pt x="232" y="185"/>
                  </a:cubicBezTo>
                  <a:cubicBezTo>
                    <a:pt x="248" y="287"/>
                    <a:pt x="248" y="287"/>
                    <a:pt x="248" y="287"/>
                  </a:cubicBezTo>
                  <a:cubicBezTo>
                    <a:pt x="154" y="244"/>
                    <a:pt x="154" y="244"/>
                    <a:pt x="154" y="244"/>
                  </a:cubicBezTo>
                  <a:cubicBezTo>
                    <a:pt x="59" y="288"/>
                    <a:pt x="59" y="288"/>
                    <a:pt x="59" y="288"/>
                  </a:cubicBezTo>
                  <a:cubicBezTo>
                    <a:pt x="74" y="186"/>
                    <a:pt x="74" y="186"/>
                    <a:pt x="74" y="186"/>
                  </a:cubicBezTo>
                  <a:cubicBezTo>
                    <a:pt x="0" y="109"/>
                    <a:pt x="0" y="109"/>
                    <a:pt x="0" y="109"/>
                  </a:cubicBezTo>
                  <a:lnTo>
                    <a:pt x="104" y="95"/>
                  </a:lnTo>
                  <a:close/>
                  <a:moveTo>
                    <a:pt x="152" y="177"/>
                  </a:moveTo>
                  <a:cubicBezTo>
                    <a:pt x="171" y="177"/>
                    <a:pt x="186" y="162"/>
                    <a:pt x="186" y="144"/>
                  </a:cubicBezTo>
                  <a:cubicBezTo>
                    <a:pt x="186" y="125"/>
                    <a:pt x="171" y="110"/>
                    <a:pt x="152" y="110"/>
                  </a:cubicBezTo>
                  <a:cubicBezTo>
                    <a:pt x="134" y="110"/>
                    <a:pt x="119" y="125"/>
                    <a:pt x="119" y="144"/>
                  </a:cubicBezTo>
                  <a:cubicBezTo>
                    <a:pt x="119" y="162"/>
                    <a:pt x="134" y="177"/>
                    <a:pt x="152" y="177"/>
                  </a:cubicBezTo>
                  <a:close/>
                  <a:moveTo>
                    <a:pt x="205" y="230"/>
                  </a:moveTo>
                  <a:cubicBezTo>
                    <a:pt x="205" y="201"/>
                    <a:pt x="182" y="178"/>
                    <a:pt x="153" y="178"/>
                  </a:cubicBezTo>
                  <a:cubicBezTo>
                    <a:pt x="125" y="178"/>
                    <a:pt x="101" y="201"/>
                    <a:pt x="101" y="230"/>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custDataLst>
      <p:tags r:id="rId1"/>
    </p:custDataLst>
    <p:extLst>
      <p:ext uri="{BB962C8B-B14F-4D97-AF65-F5344CB8AC3E}">
        <p14:creationId xmlns:p14="http://schemas.microsoft.com/office/powerpoint/2010/main" val="17650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erson, indoor, kitchen, counter&#10;&#10;Description automatically generated">
            <a:extLst>
              <a:ext uri="{FF2B5EF4-FFF2-40B4-BE49-F238E27FC236}">
                <a16:creationId xmlns:a16="http://schemas.microsoft.com/office/drawing/2014/main" id="{3CF142F9-CCF6-4E99-BF06-70542E00E9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16" y="3268799"/>
            <a:ext cx="3276081" cy="2705052"/>
          </a:xfrm>
          <a:prstGeom prst="rect">
            <a:avLst/>
          </a:prstGeom>
        </p:spPr>
      </p:pic>
      <p:pic>
        <p:nvPicPr>
          <p:cNvPr id="5" name="Picture 4" descr="A picture containing person, indoor, dish&#10;&#10;Description automatically generated">
            <a:extLst>
              <a:ext uri="{FF2B5EF4-FFF2-40B4-BE49-F238E27FC236}">
                <a16:creationId xmlns:a16="http://schemas.microsoft.com/office/drawing/2014/main" id="{A76634DE-196A-43AF-AFF4-0FFCF743C5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90"/>
          <a:stretch/>
        </p:blipFill>
        <p:spPr>
          <a:xfrm>
            <a:off x="4361688" y="3175738"/>
            <a:ext cx="3273552" cy="2798113"/>
          </a:xfrm>
          <a:prstGeom prst="rect">
            <a:avLst/>
          </a:prstGeom>
        </p:spPr>
      </p:pic>
      <p:pic>
        <p:nvPicPr>
          <p:cNvPr id="6" name="Picture 5" descr="A group of people looking at a tablet&#10;&#10;Description automatically generated with medium confidence">
            <a:extLst>
              <a:ext uri="{FF2B5EF4-FFF2-40B4-BE49-F238E27FC236}">
                <a16:creationId xmlns:a16="http://schemas.microsoft.com/office/drawing/2014/main" id="{8E7B327B-D5C6-49CA-A628-3A9AB850B3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326"/>
          <a:stretch/>
        </p:blipFill>
        <p:spPr>
          <a:xfrm>
            <a:off x="8138160" y="3197364"/>
            <a:ext cx="3273552" cy="2776487"/>
          </a:xfrm>
          <a:prstGeom prst="rect">
            <a:avLst/>
          </a:prstGeom>
        </p:spPr>
      </p:pic>
      <p:sp>
        <p:nvSpPr>
          <p:cNvPr id="2" name="Title 1">
            <a:extLst>
              <a:ext uri="{FF2B5EF4-FFF2-40B4-BE49-F238E27FC236}">
                <a16:creationId xmlns:a16="http://schemas.microsoft.com/office/drawing/2014/main" id="{4540B1C5-2819-4995-9528-1DD12EF080EA}"/>
              </a:ext>
            </a:extLst>
          </p:cNvPr>
          <p:cNvSpPr>
            <a:spLocks noGrp="1"/>
          </p:cNvSpPr>
          <p:nvPr>
            <p:ph type="title"/>
          </p:nvPr>
        </p:nvSpPr>
        <p:spPr>
          <a:xfrm>
            <a:off x="584200" y="457200"/>
            <a:ext cx="11025188" cy="1107996"/>
          </a:xfrm>
        </p:spPr>
        <p:txBody>
          <a:bodyPr/>
          <a:lstStyle/>
          <a:p>
            <a:r>
              <a:rPr lang="en-US" dirty="0"/>
              <a:t>Getting more value </a:t>
            </a:r>
            <a:r>
              <a:rPr lang="en-US" dirty="0">
                <a:highlight>
                  <a:srgbClr val="000000"/>
                </a:highlight>
              </a:rPr>
              <a:t>out of every interaction</a:t>
            </a:r>
            <a:r>
              <a:rPr lang="en-US" dirty="0"/>
              <a:t> with Microsoft Advertising</a:t>
            </a:r>
          </a:p>
        </p:txBody>
      </p:sp>
      <p:sp>
        <p:nvSpPr>
          <p:cNvPr id="7" name="Rectangle 6">
            <a:extLst>
              <a:ext uri="{FF2B5EF4-FFF2-40B4-BE49-F238E27FC236}">
                <a16:creationId xmlns:a16="http://schemas.microsoft.com/office/drawing/2014/main" id="{41F02B17-F930-4CBE-9B86-21F01461DC71}"/>
              </a:ext>
            </a:extLst>
          </p:cNvPr>
          <p:cNvSpPr/>
          <p:nvPr/>
        </p:nvSpPr>
        <p:spPr bwMode="auto">
          <a:xfrm>
            <a:off x="585215" y="2020824"/>
            <a:ext cx="3273552" cy="12520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t>Relevant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t>reach</a:t>
            </a:r>
          </a:p>
        </p:txBody>
      </p:sp>
      <p:grpSp>
        <p:nvGrpSpPr>
          <p:cNvPr id="36" name="Group 35">
            <a:extLst>
              <a:ext uri="{FF2B5EF4-FFF2-40B4-BE49-F238E27FC236}">
                <a16:creationId xmlns:a16="http://schemas.microsoft.com/office/drawing/2014/main" id="{52B17934-1BBF-42C4-A4E0-C38F4FBF60BF}"/>
              </a:ext>
            </a:extLst>
          </p:cNvPr>
          <p:cNvGrpSpPr/>
          <p:nvPr/>
        </p:nvGrpSpPr>
        <p:grpSpPr>
          <a:xfrm>
            <a:off x="2991423" y="4902770"/>
            <a:ext cx="1068512" cy="1071081"/>
            <a:chOff x="2664295" y="4774223"/>
            <a:chExt cx="1068512" cy="1071081"/>
          </a:xfrm>
        </p:grpSpPr>
        <p:sp>
          <p:nvSpPr>
            <p:cNvPr id="17" name="Rectangle 16">
              <a:extLst>
                <a:ext uri="{FF2B5EF4-FFF2-40B4-BE49-F238E27FC236}">
                  <a16:creationId xmlns:a16="http://schemas.microsoft.com/office/drawing/2014/main" id="{C46DBF1B-3A22-48EE-A9B5-4371BEDFAE9D}"/>
                </a:ext>
              </a:extLst>
            </p:cNvPr>
            <p:cNvSpPr/>
            <p:nvPr/>
          </p:nvSpPr>
          <p:spPr bwMode="auto">
            <a:xfrm>
              <a:off x="2664295" y="4774223"/>
              <a:ext cx="1068512" cy="107108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 name="Group 34">
              <a:extLst>
                <a:ext uri="{FF2B5EF4-FFF2-40B4-BE49-F238E27FC236}">
                  <a16:creationId xmlns:a16="http://schemas.microsoft.com/office/drawing/2014/main" id="{457A8822-4090-47AF-B276-C1AA55B58D17}"/>
                </a:ext>
              </a:extLst>
            </p:cNvPr>
            <p:cNvGrpSpPr/>
            <p:nvPr/>
          </p:nvGrpSpPr>
          <p:grpSpPr>
            <a:xfrm>
              <a:off x="2914526" y="4980822"/>
              <a:ext cx="513941" cy="657882"/>
              <a:chOff x="2922521" y="5007327"/>
              <a:chExt cx="513941" cy="657882"/>
            </a:xfrm>
          </p:grpSpPr>
          <p:sp>
            <p:nvSpPr>
              <p:cNvPr id="18" name="ShoppingCart_E7BF" title="Icon of a shopping cart">
                <a:extLst>
                  <a:ext uri="{FF2B5EF4-FFF2-40B4-BE49-F238E27FC236}">
                    <a16:creationId xmlns:a16="http://schemas.microsoft.com/office/drawing/2014/main" id="{070227BC-8312-45C7-9B89-9D1CF70A00EA}"/>
                  </a:ext>
                </a:extLst>
              </p:cNvPr>
              <p:cNvSpPr>
                <a:spLocks noChangeAspect="1" noEditPoints="1"/>
              </p:cNvSpPr>
              <p:nvPr/>
            </p:nvSpPr>
            <p:spPr bwMode="auto">
              <a:xfrm>
                <a:off x="2922521" y="5228178"/>
                <a:ext cx="513941" cy="437031"/>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solidFill>
                <a:schemeClr val="accent1"/>
              </a:solidFill>
              <a:ln w="1905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9" name="heart" title="Icon of a heart">
                <a:extLst>
                  <a:ext uri="{FF2B5EF4-FFF2-40B4-BE49-F238E27FC236}">
                    <a16:creationId xmlns:a16="http://schemas.microsoft.com/office/drawing/2014/main" id="{D1F42702-B9BD-4444-B9D6-12FA4AAA7B5D}"/>
                  </a:ext>
                </a:extLst>
              </p:cNvPr>
              <p:cNvSpPr>
                <a:spLocks noChangeAspect="1"/>
              </p:cNvSpPr>
              <p:nvPr/>
            </p:nvSpPr>
            <p:spPr bwMode="auto">
              <a:xfrm>
                <a:off x="3078789" y="5007327"/>
                <a:ext cx="239524" cy="218087"/>
              </a:xfrm>
              <a:custGeom>
                <a:avLst/>
                <a:gdLst>
                  <a:gd name="T0" fmla="*/ 164 w 328"/>
                  <a:gd name="T1" fmla="*/ 298 h 298"/>
                  <a:gd name="T2" fmla="*/ 131 w 328"/>
                  <a:gd name="T3" fmla="*/ 265 h 298"/>
                  <a:gd name="T4" fmla="*/ 25 w 328"/>
                  <a:gd name="T5" fmla="*/ 156 h 298"/>
                  <a:gd name="T6" fmla="*/ 26 w 328"/>
                  <a:gd name="T7" fmla="*/ 156 h 298"/>
                  <a:gd name="T8" fmla="*/ 0 w 328"/>
                  <a:gd name="T9" fmla="*/ 92 h 298"/>
                  <a:gd name="T10" fmla="*/ 92 w 328"/>
                  <a:gd name="T11" fmla="*/ 0 h 298"/>
                  <a:gd name="T12" fmla="*/ 164 w 328"/>
                  <a:gd name="T13" fmla="*/ 35 h 298"/>
                  <a:gd name="T14" fmla="*/ 236 w 328"/>
                  <a:gd name="T15" fmla="*/ 0 h 298"/>
                  <a:gd name="T16" fmla="*/ 328 w 328"/>
                  <a:gd name="T17" fmla="*/ 92 h 298"/>
                  <a:gd name="T18" fmla="*/ 302 w 328"/>
                  <a:gd name="T19" fmla="*/ 156 h 298"/>
                  <a:gd name="T20" fmla="*/ 303 w 328"/>
                  <a:gd name="T21" fmla="*/ 156 h 298"/>
                  <a:gd name="T22" fmla="*/ 197 w 328"/>
                  <a:gd name="T23" fmla="*/ 265 h 298"/>
                  <a:gd name="T24" fmla="*/ 164 w 328"/>
                  <a:gd name="T25"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298">
                    <a:moveTo>
                      <a:pt x="164" y="298"/>
                    </a:moveTo>
                    <a:cubicBezTo>
                      <a:pt x="131" y="265"/>
                      <a:pt x="131" y="265"/>
                      <a:pt x="131" y="265"/>
                    </a:cubicBezTo>
                    <a:cubicBezTo>
                      <a:pt x="25" y="156"/>
                      <a:pt x="25" y="156"/>
                      <a:pt x="25" y="156"/>
                    </a:cubicBezTo>
                    <a:cubicBezTo>
                      <a:pt x="26" y="156"/>
                      <a:pt x="26" y="156"/>
                      <a:pt x="26" y="156"/>
                    </a:cubicBezTo>
                    <a:cubicBezTo>
                      <a:pt x="10" y="140"/>
                      <a:pt x="0" y="117"/>
                      <a:pt x="0" y="92"/>
                    </a:cubicBezTo>
                    <a:cubicBezTo>
                      <a:pt x="0" y="42"/>
                      <a:pt x="41" y="0"/>
                      <a:pt x="92" y="0"/>
                    </a:cubicBezTo>
                    <a:cubicBezTo>
                      <a:pt x="121" y="0"/>
                      <a:pt x="147" y="14"/>
                      <a:pt x="164" y="35"/>
                    </a:cubicBezTo>
                    <a:cubicBezTo>
                      <a:pt x="181" y="14"/>
                      <a:pt x="207" y="0"/>
                      <a:pt x="236" y="0"/>
                    </a:cubicBezTo>
                    <a:cubicBezTo>
                      <a:pt x="287" y="0"/>
                      <a:pt x="328" y="42"/>
                      <a:pt x="328" y="92"/>
                    </a:cubicBezTo>
                    <a:cubicBezTo>
                      <a:pt x="328" y="117"/>
                      <a:pt x="318" y="140"/>
                      <a:pt x="302" y="156"/>
                    </a:cubicBezTo>
                    <a:cubicBezTo>
                      <a:pt x="303" y="156"/>
                      <a:pt x="303" y="156"/>
                      <a:pt x="303" y="156"/>
                    </a:cubicBezTo>
                    <a:cubicBezTo>
                      <a:pt x="197" y="265"/>
                      <a:pt x="197" y="265"/>
                      <a:pt x="197" y="265"/>
                    </a:cubicBezTo>
                    <a:lnTo>
                      <a:pt x="164" y="298"/>
                    </a:lnTo>
                    <a:close/>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grpSp>
      </p:grpSp>
      <p:sp>
        <p:nvSpPr>
          <p:cNvPr id="11" name="Rectangle 10">
            <a:extLst>
              <a:ext uri="{FF2B5EF4-FFF2-40B4-BE49-F238E27FC236}">
                <a16:creationId xmlns:a16="http://schemas.microsoft.com/office/drawing/2014/main" id="{3DBB07F5-31A1-491D-866D-4ECEE529AEB3}"/>
              </a:ext>
            </a:extLst>
          </p:cNvPr>
          <p:cNvSpPr/>
          <p:nvPr/>
        </p:nvSpPr>
        <p:spPr bwMode="auto">
          <a:xfrm>
            <a:off x="4361687" y="2020824"/>
            <a:ext cx="3273552" cy="12520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t>Intelligent experiences</a:t>
            </a:r>
          </a:p>
        </p:txBody>
      </p:sp>
      <p:grpSp>
        <p:nvGrpSpPr>
          <p:cNvPr id="37" name="Group 36">
            <a:extLst>
              <a:ext uri="{FF2B5EF4-FFF2-40B4-BE49-F238E27FC236}">
                <a16:creationId xmlns:a16="http://schemas.microsoft.com/office/drawing/2014/main" id="{D98D7CA3-47C9-4803-BF24-38D78A71B07E}"/>
              </a:ext>
            </a:extLst>
          </p:cNvPr>
          <p:cNvGrpSpPr/>
          <p:nvPr/>
        </p:nvGrpSpPr>
        <p:grpSpPr>
          <a:xfrm>
            <a:off x="6767895" y="4902769"/>
            <a:ext cx="1068512" cy="1071081"/>
            <a:chOff x="6497925" y="4774223"/>
            <a:chExt cx="1068512" cy="1071081"/>
          </a:xfrm>
        </p:grpSpPr>
        <p:sp>
          <p:nvSpPr>
            <p:cNvPr id="21" name="Rectangle 20">
              <a:extLst>
                <a:ext uri="{FF2B5EF4-FFF2-40B4-BE49-F238E27FC236}">
                  <a16:creationId xmlns:a16="http://schemas.microsoft.com/office/drawing/2014/main" id="{2B78C131-3E76-4B3D-9E2E-FCD405C48A71}"/>
                </a:ext>
              </a:extLst>
            </p:cNvPr>
            <p:cNvSpPr/>
            <p:nvPr/>
          </p:nvSpPr>
          <p:spPr bwMode="auto">
            <a:xfrm>
              <a:off x="6497925" y="4774223"/>
              <a:ext cx="1068512" cy="107108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Picture 21">
              <a:extLst>
                <a:ext uri="{FF2B5EF4-FFF2-40B4-BE49-F238E27FC236}">
                  <a16:creationId xmlns:a16="http://schemas.microsoft.com/office/drawing/2014/main" id="{99392F3F-4B30-4B07-84A8-A2F08D8C3E15}"/>
                </a:ext>
              </a:extLst>
            </p:cNvPr>
            <p:cNvPicPr>
              <a:picLocks noChangeAspect="1"/>
            </p:cNvPicPr>
            <p:nvPr/>
          </p:nvPicPr>
          <p:blipFill>
            <a:blip r:embed="rId7"/>
            <a:stretch>
              <a:fillRect/>
            </a:stretch>
          </p:blipFill>
          <p:spPr>
            <a:xfrm>
              <a:off x="6771831" y="5036713"/>
              <a:ext cx="520700" cy="546100"/>
            </a:xfrm>
            <a:prstGeom prst="rect">
              <a:avLst/>
            </a:prstGeom>
          </p:spPr>
        </p:pic>
      </p:grpSp>
      <p:sp>
        <p:nvSpPr>
          <p:cNvPr id="13" name="Rectangle 12">
            <a:extLst>
              <a:ext uri="{FF2B5EF4-FFF2-40B4-BE49-F238E27FC236}">
                <a16:creationId xmlns:a16="http://schemas.microsoft.com/office/drawing/2014/main" id="{F0184770-C87A-4DD0-A4EF-7D50E48C3928}"/>
              </a:ext>
            </a:extLst>
          </p:cNvPr>
          <p:cNvSpPr/>
          <p:nvPr/>
        </p:nvSpPr>
        <p:spPr bwMode="auto">
          <a:xfrm>
            <a:off x="8138159" y="2020824"/>
            <a:ext cx="3273552" cy="12520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t>Trusted and open </a:t>
            </a:r>
            <a:b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b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mn-cs"/>
              </a:rPr>
              <a:t>digital platform</a:t>
            </a:r>
          </a:p>
        </p:txBody>
      </p:sp>
      <p:grpSp>
        <p:nvGrpSpPr>
          <p:cNvPr id="34" name="Group 33">
            <a:extLst>
              <a:ext uri="{FF2B5EF4-FFF2-40B4-BE49-F238E27FC236}">
                <a16:creationId xmlns:a16="http://schemas.microsoft.com/office/drawing/2014/main" id="{B9C31270-E6C8-4E5E-8562-58529C462B7C}"/>
              </a:ext>
            </a:extLst>
          </p:cNvPr>
          <p:cNvGrpSpPr/>
          <p:nvPr/>
        </p:nvGrpSpPr>
        <p:grpSpPr>
          <a:xfrm>
            <a:off x="10538272" y="4902769"/>
            <a:ext cx="1068512" cy="1071081"/>
            <a:chOff x="10234830" y="4807006"/>
            <a:chExt cx="1068512" cy="1071081"/>
          </a:xfrm>
        </p:grpSpPr>
        <p:sp>
          <p:nvSpPr>
            <p:cNvPr id="24" name="Rectangle 23">
              <a:extLst>
                <a:ext uri="{FF2B5EF4-FFF2-40B4-BE49-F238E27FC236}">
                  <a16:creationId xmlns:a16="http://schemas.microsoft.com/office/drawing/2014/main" id="{E26C8230-E00D-47A7-95DD-F179D195B3FB}"/>
                </a:ext>
              </a:extLst>
            </p:cNvPr>
            <p:cNvSpPr/>
            <p:nvPr/>
          </p:nvSpPr>
          <p:spPr bwMode="auto">
            <a:xfrm>
              <a:off x="10234830" y="4807006"/>
              <a:ext cx="1068512" cy="1071081"/>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 name="Picture 24">
              <a:extLst>
                <a:ext uri="{FF2B5EF4-FFF2-40B4-BE49-F238E27FC236}">
                  <a16:creationId xmlns:a16="http://schemas.microsoft.com/office/drawing/2014/main" id="{E4F3FA92-E747-403B-9F9D-12832EC39916}"/>
                </a:ext>
              </a:extLst>
            </p:cNvPr>
            <p:cNvPicPr>
              <a:picLocks noChangeAspect="1"/>
            </p:cNvPicPr>
            <p:nvPr/>
          </p:nvPicPr>
          <p:blipFill>
            <a:blip r:embed="rId8"/>
            <a:stretch>
              <a:fillRect/>
            </a:stretch>
          </p:blipFill>
          <p:spPr>
            <a:xfrm>
              <a:off x="10515086" y="5069496"/>
              <a:ext cx="508000" cy="546100"/>
            </a:xfrm>
            <a:prstGeom prst="rect">
              <a:avLst/>
            </a:prstGeom>
          </p:spPr>
        </p:pic>
      </p:grpSp>
    </p:spTree>
    <p:custDataLst>
      <p:tags r:id="rId1"/>
    </p:custDataLst>
    <p:extLst>
      <p:ext uri="{BB962C8B-B14F-4D97-AF65-F5344CB8AC3E}">
        <p14:creationId xmlns:p14="http://schemas.microsoft.com/office/powerpoint/2010/main" val="63479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A picture containing indoor, floor, window, kitchen&#10;&#10;Description automatically generated">
            <a:extLst>
              <a:ext uri="{FF2B5EF4-FFF2-40B4-BE49-F238E27FC236}">
                <a16:creationId xmlns:a16="http://schemas.microsoft.com/office/drawing/2014/main" id="{CEDB4088-EE61-49AF-A243-7898BE9700EE}"/>
              </a:ext>
            </a:extLst>
          </p:cNvPr>
          <p:cNvPicPr>
            <a:picLocks noChangeAspect="1"/>
          </p:cNvPicPr>
          <p:nvPr/>
        </p:nvPicPr>
        <p:blipFill rotWithShape="1">
          <a:blip r:embed="rId4"/>
          <a:srcRect l="2975"/>
          <a:stretch/>
        </p:blipFill>
        <p:spPr>
          <a:xfrm>
            <a:off x="0" y="4114800"/>
            <a:ext cx="6859412" cy="2743200"/>
          </a:xfrm>
          <a:prstGeom prst="rect">
            <a:avLst/>
          </a:prstGeom>
        </p:spPr>
      </p:pic>
      <p:sp>
        <p:nvSpPr>
          <p:cNvPr id="65" name="Rectangle: Top Corners Rounded 64">
            <a:extLst>
              <a:ext uri="{FF2B5EF4-FFF2-40B4-BE49-F238E27FC236}">
                <a16:creationId xmlns:a16="http://schemas.microsoft.com/office/drawing/2014/main" id="{DC438FBA-18A3-4224-BC1B-6AA172474EE1}"/>
              </a:ext>
            </a:extLst>
          </p:cNvPr>
          <p:cNvSpPr/>
          <p:nvPr/>
        </p:nvSpPr>
        <p:spPr bwMode="auto">
          <a:xfrm rot="16200000">
            <a:off x="7529791" y="-108497"/>
            <a:ext cx="3522332" cy="5802086"/>
          </a:xfrm>
          <a:prstGeom prst="round2SameRect">
            <a:avLst>
              <a:gd name="adj1" fmla="val 9331"/>
              <a:gd name="adj2" fmla="val 0"/>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1E033F63-2379-4918-8E0D-A2091E8BC35C}"/>
              </a:ext>
            </a:extLst>
          </p:cNvPr>
          <p:cNvSpPr txBox="1"/>
          <p:nvPr/>
        </p:nvSpPr>
        <p:spPr>
          <a:xfrm>
            <a:off x="6389911" y="1452632"/>
            <a:ext cx="1371600" cy="338554"/>
          </a:xfrm>
          <a:prstGeom prst="rect">
            <a:avLst/>
          </a:prstGeom>
          <a:solidFill>
            <a:schemeClr val="accent6"/>
          </a:solidFill>
          <a:effectLst/>
        </p:spPr>
        <p:txBody>
          <a:bodyPr wrap="square" lIns="292608" tIns="45720" rIns="0" bIns="45720" rtlCol="0" anchor="ctr">
            <a:spAutoFit/>
          </a:bodyPr>
          <a:lstStyle/>
          <a:p>
            <a:pPr marL="0" marR="0" lvl="0" indent="0"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50" normalizeH="0" noProof="0" dirty="0">
                <a:ln>
                  <a:noFill/>
                </a:ln>
                <a:effectLst/>
                <a:uLnTx/>
                <a:uFillTx/>
                <a:latin typeface="Segoe UI Semibold"/>
                <a:ea typeface="+mn-ea"/>
                <a:cs typeface="+mn-cs"/>
              </a:rPr>
              <a:t>Results</a:t>
            </a:r>
          </a:p>
        </p:txBody>
      </p:sp>
      <p:sp>
        <p:nvSpPr>
          <p:cNvPr id="4" name="Text Placeholder 3">
            <a:extLst>
              <a:ext uri="{FF2B5EF4-FFF2-40B4-BE49-F238E27FC236}">
                <a16:creationId xmlns:a16="http://schemas.microsoft.com/office/drawing/2014/main" id="{0CC8C618-DBEF-4AC0-BD87-EF0B1A9B81D3}"/>
              </a:ext>
            </a:extLst>
          </p:cNvPr>
          <p:cNvSpPr>
            <a:spLocks noGrp="1"/>
          </p:cNvSpPr>
          <p:nvPr>
            <p:ph type="body" sz="quarter" idx="10"/>
          </p:nvPr>
        </p:nvSpPr>
        <p:spPr>
          <a:xfrm>
            <a:off x="584200" y="2359152"/>
            <a:ext cx="5212080" cy="1853392"/>
          </a:xfrm>
        </p:spPr>
        <p:txBody>
          <a:bodyPr/>
          <a:lstStyle/>
          <a:p>
            <a:pPr marL="0" indent="0">
              <a:lnSpc>
                <a:spcPct val="110000"/>
              </a:lnSpc>
              <a:spcBef>
                <a:spcPts val="0"/>
              </a:spcBef>
              <a:buNone/>
            </a:pPr>
            <a:r>
              <a:rPr lang="en-US" sz="2000" dirty="0">
                <a:effectLst/>
                <a:ea typeface="Calibri" panose="020F0502020204030204" pitchFamily="34" charset="0"/>
                <a:cs typeface="Times New Roman" panose="02020603050405020304" pitchFamily="18" charset="0"/>
              </a:rPr>
              <a:t>With the growing interest in home improvement projects, U.S. e-commerce retailer </a:t>
            </a:r>
            <a:r>
              <a:rPr lang="en-US" sz="2000" u="sng" dirty="0">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Build with Ferguson</a:t>
            </a:r>
            <a:r>
              <a:rPr lang="en-US" sz="2000" dirty="0">
                <a:effectLst/>
                <a:ea typeface="Calibri" panose="020F0502020204030204" pitchFamily="34" charset="0"/>
                <a:cs typeface="Times New Roman" panose="02020603050405020304" pitchFamily="18" charset="0"/>
              </a:rPr>
              <a:t> sought to meet changing consumer behavior. </a:t>
            </a:r>
          </a:p>
          <a:p>
            <a:pPr marL="0" indent="0">
              <a:lnSpc>
                <a:spcPct val="110000"/>
              </a:lnSpc>
              <a:spcBef>
                <a:spcPts val="0"/>
              </a:spcBef>
              <a:buNone/>
            </a:pPr>
            <a:endParaRPr lang="en-US" sz="3200" dirty="0"/>
          </a:p>
        </p:txBody>
      </p:sp>
      <p:sp>
        <p:nvSpPr>
          <p:cNvPr id="5" name="Text Placeholder 4">
            <a:extLst>
              <a:ext uri="{FF2B5EF4-FFF2-40B4-BE49-F238E27FC236}">
                <a16:creationId xmlns:a16="http://schemas.microsoft.com/office/drawing/2014/main" id="{90E59F85-EABC-4965-ADDE-7C33181DF6B6}"/>
              </a:ext>
            </a:extLst>
          </p:cNvPr>
          <p:cNvSpPr>
            <a:spLocks noGrp="1"/>
          </p:cNvSpPr>
          <p:nvPr>
            <p:ph type="body" sz="quarter" idx="11"/>
          </p:nvPr>
        </p:nvSpPr>
        <p:spPr>
          <a:xfrm>
            <a:off x="6693408" y="2029968"/>
            <a:ext cx="4915980" cy="1673792"/>
          </a:xfrm>
        </p:spPr>
        <p:txBody>
          <a:bodyPr/>
          <a:lstStyle/>
          <a:p>
            <a:pPr marL="0" indent="0">
              <a:lnSpc>
                <a:spcPct val="110000"/>
              </a:lnSpc>
              <a:spcBef>
                <a:spcPts val="0"/>
              </a:spcBef>
              <a:buNone/>
            </a:pP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The company maximized its online reach with Microsoft Advertising search partners, Dynamic Search Ads and the Microsoft Audience Network, gaining a </a:t>
            </a:r>
            <a:r>
              <a:rPr lang="en-US" sz="2000" dirty="0">
                <a:solidFill>
                  <a:schemeClr val="bg1"/>
                </a:solidFill>
                <a:effectLst/>
                <a:highlight>
                  <a:srgbClr val="2F2F2F"/>
                </a:highlight>
                <a:latin typeface="Segoe UI" panose="020B0502040204020203" pitchFamily="34" charset="0"/>
                <a:ea typeface="Calibri" panose="020F0502020204030204" pitchFamily="34" charset="0"/>
                <a:cs typeface="Times New Roman" panose="02020603050405020304" pitchFamily="18" charset="0"/>
              </a:rPr>
              <a:t>70% increase in click volume</a:t>
            </a: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Logo, company name&#10;&#10;Description automatically generated">
            <a:extLst>
              <a:ext uri="{FF2B5EF4-FFF2-40B4-BE49-F238E27FC236}">
                <a16:creationId xmlns:a16="http://schemas.microsoft.com/office/drawing/2014/main" id="{41B99FAE-0AA5-4379-999B-5B3DC60B1542}"/>
              </a:ext>
            </a:extLst>
          </p:cNvPr>
          <p:cNvPicPr>
            <a:picLocks noChangeAspect="1"/>
          </p:cNvPicPr>
          <p:nvPr/>
        </p:nvPicPr>
        <p:blipFill>
          <a:blip r:embed="rId6"/>
          <a:stretch>
            <a:fillRect/>
          </a:stretch>
        </p:blipFill>
        <p:spPr>
          <a:xfrm>
            <a:off x="585216" y="1125631"/>
            <a:ext cx="1828800" cy="954025"/>
          </a:xfrm>
          <a:prstGeom prst="rect">
            <a:avLst/>
          </a:prstGeom>
        </p:spPr>
      </p:pic>
      <p:sp>
        <p:nvSpPr>
          <p:cNvPr id="12" name="Title 11">
            <a:extLst>
              <a:ext uri="{FF2B5EF4-FFF2-40B4-BE49-F238E27FC236}">
                <a16:creationId xmlns:a16="http://schemas.microsoft.com/office/drawing/2014/main" id="{DE0B478C-D3F8-4CEB-91B6-4F613E5F564C}"/>
              </a:ext>
            </a:extLst>
          </p:cNvPr>
          <p:cNvSpPr>
            <a:spLocks noGrp="1"/>
          </p:cNvSpPr>
          <p:nvPr>
            <p:ph type="title"/>
          </p:nvPr>
        </p:nvSpPr>
        <p:spPr/>
        <p:txBody>
          <a:bodyPr/>
          <a:lstStyle/>
          <a:p>
            <a:r>
              <a:rPr lang="en-US" dirty="0"/>
              <a:t>CASE STUDY</a:t>
            </a:r>
          </a:p>
        </p:txBody>
      </p:sp>
    </p:spTree>
    <p:custDataLst>
      <p:tags r:id="rId1"/>
    </p:custDataLst>
    <p:extLst>
      <p:ext uri="{BB962C8B-B14F-4D97-AF65-F5344CB8AC3E}">
        <p14:creationId xmlns:p14="http://schemas.microsoft.com/office/powerpoint/2010/main" val="2239232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front of a computer&#10;&#10;Description automatically generated with medium confidence">
            <a:extLst>
              <a:ext uri="{FF2B5EF4-FFF2-40B4-BE49-F238E27FC236}">
                <a16:creationId xmlns:a16="http://schemas.microsoft.com/office/drawing/2014/main" id="{777E2312-FEDB-4DE3-95F6-46689C9CE253}"/>
              </a:ext>
            </a:extLst>
          </p:cNvPr>
          <p:cNvPicPr>
            <a:picLocks noChangeAspect="1"/>
          </p:cNvPicPr>
          <p:nvPr/>
        </p:nvPicPr>
        <p:blipFill rotWithShape="1">
          <a:blip r:embed="rId4"/>
          <a:srcRect l="2651" r="323"/>
          <a:stretch/>
        </p:blipFill>
        <p:spPr>
          <a:xfrm>
            <a:off x="0" y="4114800"/>
            <a:ext cx="6859412" cy="2743200"/>
          </a:xfrm>
          <a:prstGeom prst="rect">
            <a:avLst/>
          </a:prstGeom>
        </p:spPr>
      </p:pic>
      <p:sp>
        <p:nvSpPr>
          <p:cNvPr id="13" name="Rectangle: Top Corners Rounded 12">
            <a:extLst>
              <a:ext uri="{FF2B5EF4-FFF2-40B4-BE49-F238E27FC236}">
                <a16:creationId xmlns:a16="http://schemas.microsoft.com/office/drawing/2014/main" id="{133DFF93-0E39-45DC-B264-85C366DC3142}"/>
              </a:ext>
            </a:extLst>
          </p:cNvPr>
          <p:cNvSpPr/>
          <p:nvPr/>
        </p:nvSpPr>
        <p:spPr bwMode="auto">
          <a:xfrm rot="16200000">
            <a:off x="7529791" y="-108497"/>
            <a:ext cx="3522332" cy="5802086"/>
          </a:xfrm>
          <a:prstGeom prst="round2SameRect">
            <a:avLst>
              <a:gd name="adj1" fmla="val 9331"/>
              <a:gd name="adj2" fmla="val 0"/>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09CF3AAB-C058-4243-B5EA-00E52B54EC7F}"/>
              </a:ext>
            </a:extLst>
          </p:cNvPr>
          <p:cNvSpPr txBox="1"/>
          <p:nvPr/>
        </p:nvSpPr>
        <p:spPr>
          <a:xfrm>
            <a:off x="6389911" y="1452632"/>
            <a:ext cx="1371600" cy="338554"/>
          </a:xfrm>
          <a:prstGeom prst="rect">
            <a:avLst/>
          </a:prstGeom>
          <a:solidFill>
            <a:schemeClr val="accent6"/>
          </a:solidFill>
          <a:effectLst/>
        </p:spPr>
        <p:txBody>
          <a:bodyPr wrap="square" lIns="292608" tIns="45720" rIns="0" bIns="45720" rtlCol="0" anchor="ctr">
            <a:spAutoFit/>
          </a:bodyPr>
          <a:lstStyle/>
          <a:p>
            <a:pPr marL="0" marR="0" lvl="0" indent="0"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50" normalizeH="0" noProof="0" dirty="0">
                <a:ln>
                  <a:noFill/>
                </a:ln>
                <a:effectLst/>
                <a:uLnTx/>
                <a:uFillTx/>
                <a:latin typeface="Segoe UI Semibold"/>
                <a:ea typeface="+mn-ea"/>
                <a:cs typeface="+mn-cs"/>
              </a:rPr>
              <a:t>Results</a:t>
            </a:r>
          </a:p>
        </p:txBody>
      </p:sp>
      <p:sp>
        <p:nvSpPr>
          <p:cNvPr id="2" name="Title 1">
            <a:extLst>
              <a:ext uri="{FF2B5EF4-FFF2-40B4-BE49-F238E27FC236}">
                <a16:creationId xmlns:a16="http://schemas.microsoft.com/office/drawing/2014/main" id="{BF14BC15-3944-4209-B237-F4EF14DE4BF9}"/>
              </a:ext>
            </a:extLst>
          </p:cNvPr>
          <p:cNvSpPr>
            <a:spLocks noGrp="1"/>
          </p:cNvSpPr>
          <p:nvPr>
            <p:ph type="title"/>
          </p:nvPr>
        </p:nvSpPr>
        <p:spPr>
          <a:xfrm>
            <a:off x="1" y="457200"/>
            <a:ext cx="2103120" cy="338554"/>
          </a:xfrm>
        </p:spPr>
        <p:txBody>
          <a:bodyPr/>
          <a:lstStyle/>
          <a:p>
            <a:r>
              <a:rPr lang="en-US" dirty="0"/>
              <a:t>CASE STUDY</a:t>
            </a:r>
          </a:p>
        </p:txBody>
      </p:sp>
      <p:sp>
        <p:nvSpPr>
          <p:cNvPr id="4" name="Text Placeholder 3">
            <a:extLst>
              <a:ext uri="{FF2B5EF4-FFF2-40B4-BE49-F238E27FC236}">
                <a16:creationId xmlns:a16="http://schemas.microsoft.com/office/drawing/2014/main" id="{0CC8C618-DBEF-4AC0-BD87-EF0B1A9B81D3}"/>
              </a:ext>
            </a:extLst>
          </p:cNvPr>
          <p:cNvSpPr>
            <a:spLocks noGrp="1"/>
          </p:cNvSpPr>
          <p:nvPr>
            <p:ph type="body" sz="quarter" idx="10"/>
          </p:nvPr>
        </p:nvSpPr>
        <p:spPr>
          <a:xfrm>
            <a:off x="584200" y="2359152"/>
            <a:ext cx="5212080" cy="1327671"/>
          </a:xfrm>
        </p:spPr>
        <p:txBody>
          <a:bodyPr/>
          <a:lstStyle/>
          <a:p>
            <a:pPr marL="0" marR="0" indent="0">
              <a:lnSpc>
                <a:spcPct val="110000"/>
              </a:lnSpc>
              <a:spcBef>
                <a:spcPts val="0"/>
              </a:spcBef>
              <a:buNone/>
            </a:pPr>
            <a:r>
              <a:rPr lang="en-US" sz="2000" dirty="0">
                <a:effectLst/>
                <a:ea typeface="Calibri" panose="020F0502020204030204" pitchFamily="34" charset="0"/>
                <a:cs typeface="Times New Roman" panose="02020603050405020304" pitchFamily="18" charset="0"/>
              </a:rPr>
              <a:t>A leading e-commerce platform for shoe and fashion retailers in Europe, </a:t>
            </a:r>
            <a:r>
              <a:rPr lang="en-US" sz="2000" u="sng" dirty="0">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Schuhe24</a:t>
            </a:r>
            <a:r>
              <a:rPr lang="en-US" sz="2000" dirty="0">
                <a:effectLst/>
                <a:ea typeface="Calibri" panose="020F0502020204030204" pitchFamily="34" charset="0"/>
                <a:cs typeface="Times New Roman" panose="02020603050405020304" pitchFamily="18" charset="0"/>
              </a:rPr>
              <a:t> wanted to increase brand awareness and recognition in a highly competitive industry.</a:t>
            </a:r>
          </a:p>
        </p:txBody>
      </p:sp>
      <p:sp>
        <p:nvSpPr>
          <p:cNvPr id="5" name="Text Placeholder 4">
            <a:extLst>
              <a:ext uri="{FF2B5EF4-FFF2-40B4-BE49-F238E27FC236}">
                <a16:creationId xmlns:a16="http://schemas.microsoft.com/office/drawing/2014/main" id="{90E59F85-EABC-4965-ADDE-7C33181DF6B6}"/>
              </a:ext>
            </a:extLst>
          </p:cNvPr>
          <p:cNvSpPr>
            <a:spLocks noGrp="1"/>
          </p:cNvSpPr>
          <p:nvPr>
            <p:ph type="body" sz="quarter" idx="11"/>
          </p:nvPr>
        </p:nvSpPr>
        <p:spPr>
          <a:xfrm>
            <a:off x="6693408" y="2025650"/>
            <a:ext cx="4915980" cy="1335237"/>
          </a:xfrm>
        </p:spPr>
        <p:txBody>
          <a:bodyPr/>
          <a:lstStyle/>
          <a:p>
            <a:pPr marL="0" indent="0">
              <a:lnSpc>
                <a:spcPct val="110000"/>
              </a:lnSpc>
              <a:spcBef>
                <a:spcPts val="0"/>
              </a:spcBef>
              <a:buNone/>
            </a:pP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By using the Microsoft Audience Network with Remarketing and In-market Audiences, Schuhe24 achieved a </a:t>
            </a:r>
            <a:r>
              <a:rPr lang="en-US" sz="2000" dirty="0">
                <a:solidFill>
                  <a:schemeClr val="bg1"/>
                </a:solidFill>
                <a:effectLst/>
                <a:highlight>
                  <a:srgbClr val="2F2F2F"/>
                </a:highlight>
                <a:latin typeface="Segoe UI" panose="020B0502040204020203" pitchFamily="34" charset="0"/>
                <a:ea typeface="Calibri" panose="020F0502020204030204" pitchFamily="34" charset="0"/>
                <a:cs typeface="Times New Roman" panose="02020603050405020304" pitchFamily="18" charset="0"/>
              </a:rPr>
              <a:t>15% increase in clicks and a 50% lower cost per acquisition</a:t>
            </a: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phic 5">
            <a:extLst>
              <a:ext uri="{FF2B5EF4-FFF2-40B4-BE49-F238E27FC236}">
                <a16:creationId xmlns:a16="http://schemas.microsoft.com/office/drawing/2014/main" id="{23CB1E54-E3CC-43B6-A2AB-8C1EEDD379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217" y="1416056"/>
            <a:ext cx="3200400" cy="600870"/>
          </a:xfrm>
          <a:prstGeom prst="rect">
            <a:avLst/>
          </a:prstGeom>
        </p:spPr>
      </p:pic>
    </p:spTree>
    <p:custDataLst>
      <p:tags r:id="rId1"/>
    </p:custDataLst>
    <p:extLst>
      <p:ext uri="{BB962C8B-B14F-4D97-AF65-F5344CB8AC3E}">
        <p14:creationId xmlns:p14="http://schemas.microsoft.com/office/powerpoint/2010/main" val="186277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itting on a couch&#10;&#10;Description automatically generated with low confidence">
            <a:extLst>
              <a:ext uri="{FF2B5EF4-FFF2-40B4-BE49-F238E27FC236}">
                <a16:creationId xmlns:a16="http://schemas.microsoft.com/office/drawing/2014/main" id="{BC6BBB10-9B40-4263-89A9-43BD48A1C367}"/>
              </a:ext>
            </a:extLst>
          </p:cNvPr>
          <p:cNvPicPr>
            <a:picLocks noChangeAspect="1"/>
          </p:cNvPicPr>
          <p:nvPr/>
        </p:nvPicPr>
        <p:blipFill rotWithShape="1">
          <a:blip r:embed="rId4"/>
          <a:srcRect r="2995"/>
          <a:stretch/>
        </p:blipFill>
        <p:spPr>
          <a:xfrm>
            <a:off x="1" y="4114800"/>
            <a:ext cx="6858000" cy="2743200"/>
          </a:xfrm>
          <a:prstGeom prst="rect">
            <a:avLst/>
          </a:prstGeom>
        </p:spPr>
      </p:pic>
      <p:sp>
        <p:nvSpPr>
          <p:cNvPr id="16" name="Rectangle: Top Corners Rounded 15">
            <a:extLst>
              <a:ext uri="{FF2B5EF4-FFF2-40B4-BE49-F238E27FC236}">
                <a16:creationId xmlns:a16="http://schemas.microsoft.com/office/drawing/2014/main" id="{5DF52986-62D2-45AC-82D0-0E02C445B572}"/>
              </a:ext>
            </a:extLst>
          </p:cNvPr>
          <p:cNvSpPr/>
          <p:nvPr/>
        </p:nvSpPr>
        <p:spPr bwMode="auto">
          <a:xfrm rot="16200000">
            <a:off x="7529791" y="-108497"/>
            <a:ext cx="3522332" cy="5802086"/>
          </a:xfrm>
          <a:prstGeom prst="round2SameRect">
            <a:avLst>
              <a:gd name="adj1" fmla="val 9331"/>
              <a:gd name="adj2" fmla="val 0"/>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TextBox 8">
            <a:extLst>
              <a:ext uri="{FF2B5EF4-FFF2-40B4-BE49-F238E27FC236}">
                <a16:creationId xmlns:a16="http://schemas.microsoft.com/office/drawing/2014/main" id="{23272FDC-5F9F-4234-A0A4-2386596441CE}"/>
              </a:ext>
            </a:extLst>
          </p:cNvPr>
          <p:cNvSpPr txBox="1"/>
          <p:nvPr/>
        </p:nvSpPr>
        <p:spPr>
          <a:xfrm>
            <a:off x="6389911" y="1452632"/>
            <a:ext cx="1371600" cy="338554"/>
          </a:xfrm>
          <a:prstGeom prst="rect">
            <a:avLst/>
          </a:prstGeom>
          <a:solidFill>
            <a:schemeClr val="accent6"/>
          </a:solidFill>
          <a:effectLst/>
        </p:spPr>
        <p:txBody>
          <a:bodyPr wrap="square" lIns="292608" tIns="45720" rIns="0" bIns="45720" rtlCol="0" anchor="ctr">
            <a:spAutoFit/>
          </a:bodyPr>
          <a:lstStyle/>
          <a:p>
            <a:pPr marL="0" marR="0" lvl="0" indent="0"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50" normalizeH="0" noProof="0" dirty="0">
                <a:ln>
                  <a:noFill/>
                </a:ln>
                <a:effectLst/>
                <a:uLnTx/>
                <a:uFillTx/>
                <a:latin typeface="Segoe UI Semibold"/>
                <a:ea typeface="+mn-ea"/>
                <a:cs typeface="+mn-cs"/>
              </a:rPr>
              <a:t>Results</a:t>
            </a:r>
          </a:p>
        </p:txBody>
      </p:sp>
      <p:sp>
        <p:nvSpPr>
          <p:cNvPr id="2" name="Title 1">
            <a:extLst>
              <a:ext uri="{FF2B5EF4-FFF2-40B4-BE49-F238E27FC236}">
                <a16:creationId xmlns:a16="http://schemas.microsoft.com/office/drawing/2014/main" id="{BF14BC15-3944-4209-B237-F4EF14DE4BF9}"/>
              </a:ext>
            </a:extLst>
          </p:cNvPr>
          <p:cNvSpPr>
            <a:spLocks noGrp="1"/>
          </p:cNvSpPr>
          <p:nvPr>
            <p:ph type="title"/>
          </p:nvPr>
        </p:nvSpPr>
        <p:spPr>
          <a:xfrm>
            <a:off x="1" y="457200"/>
            <a:ext cx="2103120" cy="338554"/>
          </a:xfrm>
        </p:spPr>
        <p:txBody>
          <a:bodyPr/>
          <a:lstStyle/>
          <a:p>
            <a:r>
              <a:rPr lang="en-US" dirty="0"/>
              <a:t>CASE STUDY</a:t>
            </a:r>
          </a:p>
        </p:txBody>
      </p:sp>
      <p:sp>
        <p:nvSpPr>
          <p:cNvPr id="4" name="Text Placeholder 3">
            <a:extLst>
              <a:ext uri="{FF2B5EF4-FFF2-40B4-BE49-F238E27FC236}">
                <a16:creationId xmlns:a16="http://schemas.microsoft.com/office/drawing/2014/main" id="{0CC8C618-DBEF-4AC0-BD87-EF0B1A9B81D3}"/>
              </a:ext>
            </a:extLst>
          </p:cNvPr>
          <p:cNvSpPr>
            <a:spLocks noGrp="1"/>
          </p:cNvSpPr>
          <p:nvPr>
            <p:ph type="body" sz="quarter" idx="10"/>
          </p:nvPr>
        </p:nvSpPr>
        <p:spPr>
          <a:xfrm>
            <a:off x="584200" y="2359152"/>
            <a:ext cx="5212080" cy="1755648"/>
          </a:xfrm>
        </p:spPr>
        <p:txBody>
          <a:bodyPr/>
          <a:lstStyle/>
          <a:p>
            <a:pPr marL="0" marR="0" indent="0">
              <a:lnSpc>
                <a:spcPct val="110000"/>
              </a:lnSpc>
              <a:spcBef>
                <a:spcPts val="0"/>
              </a:spcBef>
              <a:buNone/>
            </a:pPr>
            <a:r>
              <a:rPr lang="en-US" sz="2000" dirty="0">
                <a:effectLst/>
                <a:ea typeface="Calibri" panose="020F0502020204030204" pitchFamily="34" charset="0"/>
                <a:cs typeface="Times New Roman" panose="02020603050405020304" pitchFamily="18" charset="0"/>
              </a:rPr>
              <a:t>A florist chain in India with 50,000 gifting choices, </a:t>
            </a:r>
            <a:r>
              <a:rPr lang="en-US" sz="2000" u="sng" dirty="0">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Ferns N Petals</a:t>
            </a:r>
            <a:r>
              <a:rPr lang="en-US" sz="2000" dirty="0">
                <a:effectLst/>
                <a:ea typeface="Calibri" panose="020F0502020204030204" pitchFamily="34" charset="0"/>
                <a:cs typeface="Times New Roman" panose="02020603050405020304" pitchFamily="18" charset="0"/>
              </a:rPr>
              <a:t> wanted to provide continued services despite the pandemic.</a:t>
            </a:r>
          </a:p>
        </p:txBody>
      </p:sp>
      <p:sp>
        <p:nvSpPr>
          <p:cNvPr id="5" name="Text Placeholder 4">
            <a:extLst>
              <a:ext uri="{FF2B5EF4-FFF2-40B4-BE49-F238E27FC236}">
                <a16:creationId xmlns:a16="http://schemas.microsoft.com/office/drawing/2014/main" id="{90E59F85-EABC-4965-ADDE-7C33181DF6B6}"/>
              </a:ext>
            </a:extLst>
          </p:cNvPr>
          <p:cNvSpPr>
            <a:spLocks noGrp="1"/>
          </p:cNvSpPr>
          <p:nvPr>
            <p:ph type="body" sz="quarter" idx="11"/>
          </p:nvPr>
        </p:nvSpPr>
        <p:spPr>
          <a:xfrm>
            <a:off x="6693408" y="2029968"/>
            <a:ext cx="4915980" cy="1673792"/>
          </a:xfrm>
        </p:spPr>
        <p:txBody>
          <a:bodyPr/>
          <a:lstStyle/>
          <a:p>
            <a:pPr marL="0" indent="0">
              <a:lnSpc>
                <a:spcPct val="110000"/>
              </a:lnSpc>
              <a:spcBef>
                <a:spcPts val="0"/>
              </a:spcBef>
              <a:buNone/>
            </a:pP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With Shopping Campaigns and other Microsoft Advertising offerings, the company saw a </a:t>
            </a:r>
            <a:r>
              <a:rPr lang="en-US" sz="2000" dirty="0">
                <a:solidFill>
                  <a:schemeClr val="bg1"/>
                </a:solidFill>
                <a:effectLst/>
                <a:highlight>
                  <a:srgbClr val="2F2F2F"/>
                </a:highlight>
                <a:latin typeface="Segoe UI" panose="020B0502040204020203" pitchFamily="34" charset="0"/>
                <a:ea typeface="Calibri" panose="020F0502020204030204" pitchFamily="34" charset="0"/>
                <a:cs typeface="Times New Roman" panose="02020603050405020304" pitchFamily="18" charset="0"/>
              </a:rPr>
              <a:t>2x increase in the number of visitors and a 4x ROI during festivals and occasions</a:t>
            </a: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Logo&#10;&#10;Description automatically generated with medium confidence">
            <a:extLst>
              <a:ext uri="{FF2B5EF4-FFF2-40B4-BE49-F238E27FC236}">
                <a16:creationId xmlns:a16="http://schemas.microsoft.com/office/drawing/2014/main" id="{7F20C009-6E28-4291-87DB-9D814D964CAC}"/>
              </a:ext>
            </a:extLst>
          </p:cNvPr>
          <p:cNvPicPr>
            <a:picLocks noChangeAspect="1"/>
          </p:cNvPicPr>
          <p:nvPr/>
        </p:nvPicPr>
        <p:blipFill>
          <a:blip r:embed="rId6"/>
          <a:stretch>
            <a:fillRect/>
          </a:stretch>
        </p:blipFill>
        <p:spPr>
          <a:xfrm>
            <a:off x="585216" y="1022604"/>
            <a:ext cx="3017520" cy="1151300"/>
          </a:xfrm>
          <a:prstGeom prst="rect">
            <a:avLst/>
          </a:prstGeom>
        </p:spPr>
      </p:pic>
    </p:spTree>
    <p:custDataLst>
      <p:tags r:id="rId1"/>
    </p:custDataLst>
    <p:extLst>
      <p:ext uri="{BB962C8B-B14F-4D97-AF65-F5344CB8AC3E}">
        <p14:creationId xmlns:p14="http://schemas.microsoft.com/office/powerpoint/2010/main" val="262849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walking on a field&#10;&#10;Description automatically generated with low confidence">
            <a:extLst>
              <a:ext uri="{FF2B5EF4-FFF2-40B4-BE49-F238E27FC236}">
                <a16:creationId xmlns:a16="http://schemas.microsoft.com/office/drawing/2014/main" id="{6E9282F0-F103-4E06-AE9A-4CFE6A59E9ED}"/>
              </a:ext>
            </a:extLst>
          </p:cNvPr>
          <p:cNvPicPr>
            <a:picLocks noChangeAspect="1"/>
          </p:cNvPicPr>
          <p:nvPr/>
        </p:nvPicPr>
        <p:blipFill>
          <a:blip r:embed="rId4"/>
          <a:stretch>
            <a:fillRect/>
          </a:stretch>
        </p:blipFill>
        <p:spPr>
          <a:xfrm>
            <a:off x="0" y="4114800"/>
            <a:ext cx="6858000" cy="2743200"/>
          </a:xfrm>
          <a:prstGeom prst="rect">
            <a:avLst/>
          </a:prstGeom>
        </p:spPr>
      </p:pic>
      <p:sp>
        <p:nvSpPr>
          <p:cNvPr id="8" name="Rectangle: Top Corners Rounded 7">
            <a:extLst>
              <a:ext uri="{FF2B5EF4-FFF2-40B4-BE49-F238E27FC236}">
                <a16:creationId xmlns:a16="http://schemas.microsoft.com/office/drawing/2014/main" id="{A5497196-2DF0-4F43-A782-19DB3AEA2E5E}"/>
              </a:ext>
            </a:extLst>
          </p:cNvPr>
          <p:cNvSpPr/>
          <p:nvPr/>
        </p:nvSpPr>
        <p:spPr bwMode="auto">
          <a:xfrm rot="16200000">
            <a:off x="7529791" y="-108497"/>
            <a:ext cx="3522332" cy="5802086"/>
          </a:xfrm>
          <a:prstGeom prst="round2SameRect">
            <a:avLst>
              <a:gd name="adj1" fmla="val 9331"/>
              <a:gd name="adj2" fmla="val 0"/>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TextBox 8">
            <a:extLst>
              <a:ext uri="{FF2B5EF4-FFF2-40B4-BE49-F238E27FC236}">
                <a16:creationId xmlns:a16="http://schemas.microsoft.com/office/drawing/2014/main" id="{F85EBF09-6BC0-4E14-B4A2-47BDCEC11727}"/>
              </a:ext>
            </a:extLst>
          </p:cNvPr>
          <p:cNvSpPr txBox="1"/>
          <p:nvPr/>
        </p:nvSpPr>
        <p:spPr>
          <a:xfrm>
            <a:off x="6389911" y="1452632"/>
            <a:ext cx="1371600" cy="338554"/>
          </a:xfrm>
          <a:prstGeom prst="rect">
            <a:avLst/>
          </a:prstGeom>
          <a:solidFill>
            <a:schemeClr val="accent6"/>
          </a:solidFill>
          <a:effectLst/>
        </p:spPr>
        <p:txBody>
          <a:bodyPr wrap="square" lIns="292608" tIns="45720" rIns="0" bIns="45720" rtlCol="0" anchor="ctr">
            <a:spAutoFit/>
          </a:bodyPr>
          <a:lstStyle/>
          <a:p>
            <a:pPr marL="0" marR="0" lvl="0" indent="0"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50" normalizeH="0" noProof="0" dirty="0">
                <a:ln>
                  <a:noFill/>
                </a:ln>
                <a:effectLst/>
                <a:uLnTx/>
                <a:uFillTx/>
                <a:latin typeface="Segoe UI Semibold"/>
                <a:ea typeface="+mn-ea"/>
                <a:cs typeface="+mn-cs"/>
              </a:rPr>
              <a:t>Results</a:t>
            </a:r>
          </a:p>
        </p:txBody>
      </p:sp>
      <p:sp>
        <p:nvSpPr>
          <p:cNvPr id="2" name="Title 1">
            <a:extLst>
              <a:ext uri="{FF2B5EF4-FFF2-40B4-BE49-F238E27FC236}">
                <a16:creationId xmlns:a16="http://schemas.microsoft.com/office/drawing/2014/main" id="{BF14BC15-3944-4209-B237-F4EF14DE4BF9}"/>
              </a:ext>
            </a:extLst>
          </p:cNvPr>
          <p:cNvSpPr>
            <a:spLocks noGrp="1"/>
          </p:cNvSpPr>
          <p:nvPr>
            <p:ph type="title"/>
          </p:nvPr>
        </p:nvSpPr>
        <p:spPr>
          <a:xfrm>
            <a:off x="1" y="457200"/>
            <a:ext cx="2103120" cy="338554"/>
          </a:xfrm>
        </p:spPr>
        <p:txBody>
          <a:bodyPr/>
          <a:lstStyle/>
          <a:p>
            <a:r>
              <a:rPr lang="en-US" dirty="0"/>
              <a:t>CASE STUDY</a:t>
            </a:r>
          </a:p>
        </p:txBody>
      </p:sp>
      <p:sp>
        <p:nvSpPr>
          <p:cNvPr id="4" name="Text Placeholder 3">
            <a:extLst>
              <a:ext uri="{FF2B5EF4-FFF2-40B4-BE49-F238E27FC236}">
                <a16:creationId xmlns:a16="http://schemas.microsoft.com/office/drawing/2014/main" id="{0CC8C618-DBEF-4AC0-BD87-EF0B1A9B81D3}"/>
              </a:ext>
            </a:extLst>
          </p:cNvPr>
          <p:cNvSpPr>
            <a:spLocks noGrp="1"/>
          </p:cNvSpPr>
          <p:nvPr>
            <p:ph type="body" sz="quarter" idx="10"/>
          </p:nvPr>
        </p:nvSpPr>
        <p:spPr>
          <a:xfrm>
            <a:off x="584200" y="2359152"/>
            <a:ext cx="5212080" cy="1327671"/>
          </a:xfrm>
        </p:spPr>
        <p:txBody>
          <a:bodyPr/>
          <a:lstStyle/>
          <a:p>
            <a:pPr marL="0" marR="0" indent="0">
              <a:lnSpc>
                <a:spcPct val="110000"/>
              </a:lnSpc>
              <a:spcBef>
                <a:spcPts val="0"/>
              </a:spcBef>
              <a:buNone/>
            </a:pPr>
            <a:r>
              <a:rPr lang="en-US" sz="2000" u="sng" dirty="0">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L.L.Bean</a:t>
            </a:r>
            <a:r>
              <a:rPr lang="en-US" sz="2000" dirty="0">
                <a:effectLst/>
                <a:ea typeface="Calibri" panose="020F0502020204030204" pitchFamily="34" charset="0"/>
                <a:cs typeface="Times New Roman" panose="02020603050405020304" pitchFamily="18" charset="0"/>
              </a:rPr>
              <a:t>, a U.S. retail company that specializes in clothing and outdoor recreation equipment, wanted to reach consumers throughout the entire marketing funnel.</a:t>
            </a:r>
          </a:p>
        </p:txBody>
      </p:sp>
      <p:sp>
        <p:nvSpPr>
          <p:cNvPr id="5" name="Text Placeholder 4">
            <a:extLst>
              <a:ext uri="{FF2B5EF4-FFF2-40B4-BE49-F238E27FC236}">
                <a16:creationId xmlns:a16="http://schemas.microsoft.com/office/drawing/2014/main" id="{90E59F85-EABC-4965-ADDE-7C33181DF6B6}"/>
              </a:ext>
            </a:extLst>
          </p:cNvPr>
          <p:cNvSpPr>
            <a:spLocks noGrp="1"/>
          </p:cNvSpPr>
          <p:nvPr>
            <p:ph type="body" sz="quarter" idx="11"/>
          </p:nvPr>
        </p:nvSpPr>
        <p:spPr>
          <a:xfrm>
            <a:off x="6693408" y="2029968"/>
            <a:ext cx="4915980" cy="2012346"/>
          </a:xfrm>
        </p:spPr>
        <p:txBody>
          <a:bodyPr/>
          <a:lstStyle/>
          <a:p>
            <a:pPr marL="0" indent="0">
              <a:lnSpc>
                <a:spcPct val="110000"/>
              </a:lnSpc>
              <a:spcBef>
                <a:spcPts val="0"/>
              </a:spcBef>
              <a:buNone/>
            </a:pP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With a Microsoft Audience Network campaign that uses Product Ads and Dynamic Remarketing targeting, L.L.Bean achieved a </a:t>
            </a:r>
            <a:r>
              <a:rPr lang="en-US" sz="2000" dirty="0">
                <a:solidFill>
                  <a:schemeClr val="bg1"/>
                </a:solidFill>
                <a:effectLst/>
                <a:highlight>
                  <a:srgbClr val="2F2F2F"/>
                </a:highlight>
                <a:latin typeface="Segoe UI" panose="020B0502040204020203" pitchFamily="34" charset="0"/>
                <a:ea typeface="Calibri" panose="020F0502020204030204" pitchFamily="34" charset="0"/>
                <a:cs typeface="Times New Roman" panose="02020603050405020304" pitchFamily="18" charset="0"/>
              </a:rPr>
              <a:t>25% lower cost per click, 41% lower cost per acquisition and 52% higher return on ad spend</a:t>
            </a:r>
            <a:r>
              <a:rPr lang="en-US" sz="20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Logo&#10;&#10;Description automatically generated">
            <a:extLst>
              <a:ext uri="{FF2B5EF4-FFF2-40B4-BE49-F238E27FC236}">
                <a16:creationId xmlns:a16="http://schemas.microsoft.com/office/drawing/2014/main" id="{7B47393C-A868-4FD3-9DB5-4E407A321387}"/>
              </a:ext>
            </a:extLst>
          </p:cNvPr>
          <p:cNvPicPr>
            <a:picLocks noChangeAspect="1"/>
          </p:cNvPicPr>
          <p:nvPr/>
        </p:nvPicPr>
        <p:blipFill>
          <a:blip r:embed="rId6"/>
          <a:stretch>
            <a:fillRect/>
          </a:stretch>
        </p:blipFill>
        <p:spPr>
          <a:xfrm>
            <a:off x="585216" y="1373732"/>
            <a:ext cx="2377440" cy="493318"/>
          </a:xfrm>
          <a:prstGeom prst="rect">
            <a:avLst/>
          </a:prstGeom>
        </p:spPr>
      </p:pic>
    </p:spTree>
    <p:custDataLst>
      <p:tags r:id="rId1"/>
    </p:custDataLst>
    <p:extLst>
      <p:ext uri="{BB962C8B-B14F-4D97-AF65-F5344CB8AC3E}">
        <p14:creationId xmlns:p14="http://schemas.microsoft.com/office/powerpoint/2010/main" val="2079685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BC8BAA-25BA-4849-B335-C443E061B18C}"/>
              </a:ext>
            </a:extLst>
          </p:cNvPr>
          <p:cNvSpPr txBox="1"/>
          <p:nvPr/>
        </p:nvSpPr>
        <p:spPr>
          <a:xfrm>
            <a:off x="7665807" y="5961888"/>
            <a:ext cx="3943581" cy="307150"/>
          </a:xfrm>
          <a:prstGeom prst="rect">
            <a:avLst/>
          </a:prstGeom>
          <a:noFill/>
        </p:spPr>
        <p:txBody>
          <a:bodyPr wrap="square" lIns="0" tIns="0" rIns="0" bIns="0" rtlCol="0" anchor="b">
            <a:noAutofit/>
          </a:body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MicrosoftAdvertising.com</a:t>
            </a:r>
            <a:endParaRPr kumimoji="0" lang="en-US" sz="2000" b="0" i="0" u="none" strike="noStrike" kern="1200" cap="none" spc="0" normalizeH="0" baseline="0" noProof="0" dirty="0">
              <a:ln>
                <a:noFill/>
              </a:ln>
              <a:solidFill>
                <a:schemeClr val="accent2"/>
              </a:solidFill>
              <a:effectLst/>
              <a:uLnTx/>
              <a:uFillTx/>
              <a:latin typeface="Segoe UI"/>
              <a:ea typeface="+mn-ea"/>
              <a:cs typeface="+mn-cs"/>
            </a:endParaRPr>
          </a:p>
        </p:txBody>
      </p:sp>
      <p:sp>
        <p:nvSpPr>
          <p:cNvPr id="2" name="Title 1">
            <a:extLst>
              <a:ext uri="{FF2B5EF4-FFF2-40B4-BE49-F238E27FC236}">
                <a16:creationId xmlns:a16="http://schemas.microsoft.com/office/drawing/2014/main" id="{9EA91F6D-EF78-4D25-A3A8-A2F133BA5001}"/>
              </a:ext>
              <a:ext uri="{C183D7F6-B498-43B3-948B-1728B52AA6E4}">
                <adec:decorative xmlns:adec="http://schemas.microsoft.com/office/drawing/2017/decorative" val="1"/>
              </a:ext>
            </a:extLst>
          </p:cNvPr>
          <p:cNvSpPr>
            <a:spLocks noGrp="1"/>
          </p:cNvSpPr>
          <p:nvPr>
            <p:ph type="title" idx="4294967295"/>
          </p:nvPr>
        </p:nvSpPr>
        <p:spPr>
          <a:xfrm>
            <a:off x="0" y="-1225826"/>
            <a:ext cx="11018520" cy="553998"/>
          </a:xfrm>
        </p:spPr>
        <p:txBody>
          <a:bodyPr/>
          <a:lstStyle/>
          <a:p>
            <a:r>
              <a:rPr lang="en-US" dirty="0">
                <a:solidFill>
                  <a:schemeClr val="tx2"/>
                </a:solidFill>
              </a:rPr>
              <a:t>End slide</a:t>
            </a:r>
          </a:p>
        </p:txBody>
      </p:sp>
    </p:spTree>
    <p:custDataLst>
      <p:tags r:id="rId1"/>
    </p:custDataLst>
    <p:extLst>
      <p:ext uri="{BB962C8B-B14F-4D97-AF65-F5344CB8AC3E}">
        <p14:creationId xmlns:p14="http://schemas.microsoft.com/office/powerpoint/2010/main" val="4882156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FC9075E2-44FD-4028-9706-944FED4E91B7}"/>
              </a:ext>
            </a:extLst>
          </p:cNvPr>
          <p:cNvGrpSpPr/>
          <p:nvPr/>
        </p:nvGrpSpPr>
        <p:grpSpPr>
          <a:xfrm>
            <a:off x="6725337" y="1329884"/>
            <a:ext cx="4200161" cy="4200161"/>
            <a:chOff x="6725337" y="1393101"/>
            <a:chExt cx="4200161" cy="4200161"/>
          </a:xfrm>
        </p:grpSpPr>
        <p:sp>
          <p:nvSpPr>
            <p:cNvPr id="53" name="Oval 52">
              <a:extLst>
                <a:ext uri="{FF2B5EF4-FFF2-40B4-BE49-F238E27FC236}">
                  <a16:creationId xmlns:a16="http://schemas.microsoft.com/office/drawing/2014/main" id="{46CC3B85-AE94-4310-B8BE-B986528BDBF9}"/>
                </a:ext>
              </a:extLst>
            </p:cNvPr>
            <p:cNvSpPr/>
            <p:nvPr/>
          </p:nvSpPr>
          <p:spPr bwMode="auto">
            <a:xfrm>
              <a:off x="6725337" y="1393101"/>
              <a:ext cx="4200161" cy="4200161"/>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64" name="Group 63">
              <a:extLst>
                <a:ext uri="{FF2B5EF4-FFF2-40B4-BE49-F238E27FC236}">
                  <a16:creationId xmlns:a16="http://schemas.microsoft.com/office/drawing/2014/main" id="{0B6E840A-A7CC-42CA-8C4A-54E7A0136CCC}"/>
                </a:ext>
              </a:extLst>
            </p:cNvPr>
            <p:cNvGrpSpPr/>
            <p:nvPr/>
          </p:nvGrpSpPr>
          <p:grpSpPr>
            <a:xfrm>
              <a:off x="7619665" y="1626790"/>
              <a:ext cx="2411505" cy="3738649"/>
              <a:chOff x="7623230" y="1626790"/>
              <a:chExt cx="2411505" cy="3738649"/>
            </a:xfrm>
          </p:grpSpPr>
          <p:sp>
            <p:nvSpPr>
              <p:cNvPr id="55" name="Oval 54">
                <a:extLst>
                  <a:ext uri="{FF2B5EF4-FFF2-40B4-BE49-F238E27FC236}">
                    <a16:creationId xmlns:a16="http://schemas.microsoft.com/office/drawing/2014/main" id="{0FB32664-17D7-4AEB-A1FE-905F746A9013}"/>
                  </a:ext>
                </a:extLst>
              </p:cNvPr>
              <p:cNvSpPr>
                <a:spLocks noChangeAspect="1"/>
              </p:cNvSpPr>
              <p:nvPr/>
            </p:nvSpPr>
            <p:spPr bwMode="auto">
              <a:xfrm>
                <a:off x="7623230" y="1626790"/>
                <a:ext cx="182880" cy="18288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7" name="Oval 56">
                <a:extLst>
                  <a:ext uri="{FF2B5EF4-FFF2-40B4-BE49-F238E27FC236}">
                    <a16:creationId xmlns:a16="http://schemas.microsoft.com/office/drawing/2014/main" id="{B929E82C-8787-4482-A5B0-7F3A270345AE}"/>
                  </a:ext>
                </a:extLst>
              </p:cNvPr>
              <p:cNvSpPr>
                <a:spLocks noChangeAspect="1"/>
              </p:cNvSpPr>
              <p:nvPr/>
            </p:nvSpPr>
            <p:spPr bwMode="auto">
              <a:xfrm>
                <a:off x="9851855" y="1626790"/>
                <a:ext cx="182880" cy="18288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C3C646E5-96E3-468E-823E-0284D9BFF859}"/>
                  </a:ext>
                </a:extLst>
              </p:cNvPr>
              <p:cNvSpPr>
                <a:spLocks noChangeAspect="1"/>
              </p:cNvSpPr>
              <p:nvPr/>
            </p:nvSpPr>
            <p:spPr bwMode="auto">
              <a:xfrm>
                <a:off x="7623230" y="5182559"/>
                <a:ext cx="182880" cy="18288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61" name="Oval 60">
                <a:extLst>
                  <a:ext uri="{FF2B5EF4-FFF2-40B4-BE49-F238E27FC236}">
                    <a16:creationId xmlns:a16="http://schemas.microsoft.com/office/drawing/2014/main" id="{0D22B9F3-1F3E-4B55-943A-F88D928D5C3D}"/>
                  </a:ext>
                </a:extLst>
              </p:cNvPr>
              <p:cNvSpPr>
                <a:spLocks noChangeAspect="1"/>
              </p:cNvSpPr>
              <p:nvPr/>
            </p:nvSpPr>
            <p:spPr bwMode="auto">
              <a:xfrm>
                <a:off x="9851855" y="5182559"/>
                <a:ext cx="182880" cy="18288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grpSp>
      <p:sp>
        <p:nvSpPr>
          <p:cNvPr id="51" name="Rectangle 50">
            <a:extLst>
              <a:ext uri="{FF2B5EF4-FFF2-40B4-BE49-F238E27FC236}">
                <a16:creationId xmlns:a16="http://schemas.microsoft.com/office/drawing/2014/main" id="{03CB6B04-23C0-4F60-9305-A187CCE5788B}"/>
              </a:ext>
            </a:extLst>
          </p:cNvPr>
          <p:cNvSpPr/>
          <p:nvPr/>
        </p:nvSpPr>
        <p:spPr bwMode="auto">
          <a:xfrm>
            <a:off x="0" y="0"/>
            <a:ext cx="5614416" cy="68580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69" name="Group 68">
            <a:extLst>
              <a:ext uri="{FF2B5EF4-FFF2-40B4-BE49-F238E27FC236}">
                <a16:creationId xmlns:a16="http://schemas.microsoft.com/office/drawing/2014/main" id="{955CE6F3-18AF-41EA-9DEB-18655350F5F6}"/>
              </a:ext>
            </a:extLst>
          </p:cNvPr>
          <p:cNvGrpSpPr/>
          <p:nvPr/>
        </p:nvGrpSpPr>
        <p:grpSpPr>
          <a:xfrm>
            <a:off x="6776354" y="255096"/>
            <a:ext cx="1097280" cy="1298326"/>
            <a:chOff x="6776354" y="255096"/>
            <a:chExt cx="1097280" cy="1298326"/>
          </a:xfrm>
        </p:grpSpPr>
        <p:sp>
          <p:nvSpPr>
            <p:cNvPr id="3" name="Rectangle 2">
              <a:extLst>
                <a:ext uri="{FF2B5EF4-FFF2-40B4-BE49-F238E27FC236}">
                  <a16:creationId xmlns:a16="http://schemas.microsoft.com/office/drawing/2014/main" id="{F44E05C0-32EF-49A2-B608-4BBE5432F537}"/>
                </a:ext>
              </a:extLst>
            </p:cNvPr>
            <p:cNvSpPr/>
            <p:nvPr/>
          </p:nvSpPr>
          <p:spPr>
            <a:xfrm>
              <a:off x="6776354" y="1051746"/>
              <a:ext cx="1097280" cy="501676"/>
            </a:xfrm>
            <a:prstGeom prst="rect">
              <a:avLst/>
            </a:prstGeom>
          </p:spPr>
          <p:txBody>
            <a:bodyPr wrap="square">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Microsoft </a:t>
              </a:r>
              <a:b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b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News</a:t>
              </a:r>
            </a:p>
          </p:txBody>
        </p:sp>
        <p:pic>
          <p:nvPicPr>
            <p:cNvPr id="4" name="Picture 3" descr="Microsoft News Icon">
              <a:extLst>
                <a:ext uri="{FF2B5EF4-FFF2-40B4-BE49-F238E27FC236}">
                  <a16:creationId xmlns:a16="http://schemas.microsoft.com/office/drawing/2014/main" id="{B7F1D322-F196-3342-95E1-DD809A9244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4099" y="255096"/>
              <a:ext cx="1001791" cy="830997"/>
            </a:xfrm>
            <a:prstGeom prst="rect">
              <a:avLst/>
            </a:prstGeom>
          </p:spPr>
        </p:pic>
      </p:grpSp>
      <p:grpSp>
        <p:nvGrpSpPr>
          <p:cNvPr id="70" name="Group 69">
            <a:extLst>
              <a:ext uri="{FF2B5EF4-FFF2-40B4-BE49-F238E27FC236}">
                <a16:creationId xmlns:a16="http://schemas.microsoft.com/office/drawing/2014/main" id="{57E8010D-EACA-417F-90A5-FFB5A03774D5}"/>
              </a:ext>
            </a:extLst>
          </p:cNvPr>
          <p:cNvGrpSpPr/>
          <p:nvPr/>
        </p:nvGrpSpPr>
        <p:grpSpPr>
          <a:xfrm>
            <a:off x="9822638" y="333613"/>
            <a:ext cx="1097280" cy="1219809"/>
            <a:chOff x="9822638" y="333613"/>
            <a:chExt cx="1097280" cy="1219809"/>
          </a:xfrm>
        </p:grpSpPr>
        <p:sp>
          <p:nvSpPr>
            <p:cNvPr id="21" name="Rectangle 20">
              <a:extLst>
                <a:ext uri="{FF2B5EF4-FFF2-40B4-BE49-F238E27FC236}">
                  <a16:creationId xmlns:a16="http://schemas.microsoft.com/office/drawing/2014/main" id="{B64080B7-B6F1-42F0-89B3-241F7ECDB8BF}"/>
                </a:ext>
              </a:extLst>
            </p:cNvPr>
            <p:cNvSpPr/>
            <p:nvPr/>
          </p:nvSpPr>
          <p:spPr>
            <a:xfrm>
              <a:off x="9822638" y="1051746"/>
              <a:ext cx="1097280" cy="501676"/>
            </a:xfrm>
            <a:prstGeom prst="rect">
              <a:avLst/>
            </a:prstGeom>
          </p:spPr>
          <p:txBody>
            <a:bodyPr wrap="square">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Microsoft </a:t>
              </a:r>
              <a:b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b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Edge</a:t>
              </a:r>
            </a:p>
          </p:txBody>
        </p:sp>
        <p:pic>
          <p:nvPicPr>
            <p:cNvPr id="6" name="Picture 5" descr="A close up of graphics&#10;&#10;Description automatically generated">
              <a:extLst>
                <a:ext uri="{FF2B5EF4-FFF2-40B4-BE49-F238E27FC236}">
                  <a16:creationId xmlns:a16="http://schemas.microsoft.com/office/drawing/2014/main" id="{2C2E7981-790F-4C6C-8F0C-98D7890C8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3262" y="333613"/>
              <a:ext cx="656032" cy="656032"/>
            </a:xfrm>
            <a:prstGeom prst="rect">
              <a:avLst/>
            </a:prstGeom>
          </p:spPr>
        </p:pic>
      </p:grpSp>
      <p:sp>
        <p:nvSpPr>
          <p:cNvPr id="8" name="Title 7">
            <a:extLst>
              <a:ext uri="{FF2B5EF4-FFF2-40B4-BE49-F238E27FC236}">
                <a16:creationId xmlns:a16="http://schemas.microsoft.com/office/drawing/2014/main" id="{2EAD9FAC-4DED-4F5A-BBFC-6F02FAF124CD}"/>
              </a:ext>
            </a:extLst>
          </p:cNvPr>
          <p:cNvSpPr>
            <a:spLocks noGrp="1"/>
          </p:cNvSpPr>
          <p:nvPr>
            <p:ph type="title"/>
          </p:nvPr>
        </p:nvSpPr>
        <p:spPr>
          <a:xfrm>
            <a:off x="588263" y="457200"/>
            <a:ext cx="4440937" cy="2769989"/>
          </a:xfrm>
        </p:spPr>
        <p:txBody>
          <a:bodyPr/>
          <a:lstStyle/>
          <a:p>
            <a:r>
              <a:rPr lang="en-US" dirty="0"/>
              <a:t>Microsoft Advertising connects marketers with people </a:t>
            </a:r>
            <a:r>
              <a:rPr lang="en-US" dirty="0">
                <a:highlight>
                  <a:srgbClr val="50E6FF"/>
                </a:highlight>
              </a:rPr>
              <a:t>at the right moments across work and life</a:t>
            </a:r>
          </a:p>
        </p:txBody>
      </p:sp>
      <p:grpSp>
        <p:nvGrpSpPr>
          <p:cNvPr id="72" name="Group 71">
            <a:extLst>
              <a:ext uri="{FF2B5EF4-FFF2-40B4-BE49-F238E27FC236}">
                <a16:creationId xmlns:a16="http://schemas.microsoft.com/office/drawing/2014/main" id="{4A1EFDA0-0FDC-43A2-A299-3FF9CB980D96}"/>
              </a:ext>
            </a:extLst>
          </p:cNvPr>
          <p:cNvGrpSpPr/>
          <p:nvPr/>
        </p:nvGrpSpPr>
        <p:grpSpPr>
          <a:xfrm>
            <a:off x="9822638" y="5360076"/>
            <a:ext cx="1097280" cy="1210172"/>
            <a:chOff x="9822638" y="5360076"/>
            <a:chExt cx="1097280" cy="1210172"/>
          </a:xfrm>
        </p:grpSpPr>
        <p:pic>
          <p:nvPicPr>
            <p:cNvPr id="15" name="Graphic 14">
              <a:extLst>
                <a:ext uri="{FF2B5EF4-FFF2-40B4-BE49-F238E27FC236}">
                  <a16:creationId xmlns:a16="http://schemas.microsoft.com/office/drawing/2014/main" id="{22A77B96-D0F1-4279-864B-F7F80EB47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5536" y="5360076"/>
              <a:ext cx="451485" cy="662178"/>
            </a:xfrm>
            <a:prstGeom prst="rect">
              <a:avLst/>
            </a:prstGeom>
          </p:spPr>
        </p:pic>
        <p:sp>
          <p:nvSpPr>
            <p:cNvPr id="17" name="Rectangle 16">
              <a:extLst>
                <a:ext uri="{FF2B5EF4-FFF2-40B4-BE49-F238E27FC236}">
                  <a16:creationId xmlns:a16="http://schemas.microsoft.com/office/drawing/2014/main" id="{B83FA0FD-6825-4466-8D92-098267F7971C}"/>
                </a:ext>
              </a:extLst>
            </p:cNvPr>
            <p:cNvSpPr/>
            <p:nvPr/>
          </p:nvSpPr>
          <p:spPr>
            <a:xfrm>
              <a:off x="9822638" y="6068572"/>
              <a:ext cx="1097280" cy="501676"/>
            </a:xfrm>
            <a:prstGeom prst="rect">
              <a:avLst/>
            </a:prstGeom>
          </p:spPr>
          <p:txBody>
            <a:bodyPr wrap="square">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Microsoft </a:t>
              </a:r>
              <a:b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b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Bing</a:t>
              </a:r>
            </a:p>
          </p:txBody>
        </p:sp>
      </p:grpSp>
      <p:grpSp>
        <p:nvGrpSpPr>
          <p:cNvPr id="54" name="Group 53">
            <a:extLst>
              <a:ext uri="{FF2B5EF4-FFF2-40B4-BE49-F238E27FC236}">
                <a16:creationId xmlns:a16="http://schemas.microsoft.com/office/drawing/2014/main" id="{E50E1F8E-D0E5-428C-B0CF-40B17A97C049}"/>
              </a:ext>
            </a:extLst>
          </p:cNvPr>
          <p:cNvGrpSpPr/>
          <p:nvPr/>
        </p:nvGrpSpPr>
        <p:grpSpPr>
          <a:xfrm>
            <a:off x="6047098" y="2058364"/>
            <a:ext cx="5556639" cy="2743200"/>
            <a:chOff x="6047098" y="2298043"/>
            <a:chExt cx="5556639" cy="2743200"/>
          </a:xfrm>
        </p:grpSpPr>
        <p:pic>
          <p:nvPicPr>
            <p:cNvPr id="49" name="Picture 48" descr="A family sitting on a couch&#10;&#10;Description automatically generated with low confidence">
              <a:extLst>
                <a:ext uri="{FF2B5EF4-FFF2-40B4-BE49-F238E27FC236}">
                  <a16:creationId xmlns:a16="http://schemas.microsoft.com/office/drawing/2014/main" id="{C5486923-5DEB-40F7-879B-E71D54C47A8A}"/>
                </a:ext>
              </a:extLst>
            </p:cNvPr>
            <p:cNvPicPr>
              <a:picLocks noChangeAspect="1"/>
            </p:cNvPicPr>
            <p:nvPr/>
          </p:nvPicPr>
          <p:blipFill rotWithShape="1">
            <a:blip r:embed="rId8"/>
            <a:srcRect l="23705" t="5491" r="32997" b="29563"/>
            <a:stretch/>
          </p:blipFill>
          <p:spPr>
            <a:xfrm>
              <a:off x="8860537" y="2298043"/>
              <a:ext cx="2743200" cy="2743200"/>
            </a:xfrm>
            <a:prstGeom prst="flowChartDelay">
              <a:avLst/>
            </a:prstGeom>
          </p:spPr>
        </p:pic>
        <p:pic>
          <p:nvPicPr>
            <p:cNvPr id="43" name="Picture 42" descr="A group of people sitting around a table with a computer&#10;&#10;Description automatically generated with medium confidence">
              <a:extLst>
                <a:ext uri="{FF2B5EF4-FFF2-40B4-BE49-F238E27FC236}">
                  <a16:creationId xmlns:a16="http://schemas.microsoft.com/office/drawing/2014/main" id="{7465B08B-3A04-4B36-9735-B08C3AB71C5A}"/>
                </a:ext>
              </a:extLst>
            </p:cNvPr>
            <p:cNvPicPr>
              <a:picLocks noChangeAspect="1"/>
            </p:cNvPicPr>
            <p:nvPr/>
          </p:nvPicPr>
          <p:blipFill rotWithShape="1">
            <a:blip r:embed="rId9"/>
            <a:srcRect l="29728" t="20083" r="35345" b="27526"/>
            <a:stretch/>
          </p:blipFill>
          <p:spPr>
            <a:xfrm flipH="1">
              <a:off x="6047098" y="2298043"/>
              <a:ext cx="2743200" cy="2743200"/>
            </a:xfrm>
            <a:prstGeom prst="flowChartDelay">
              <a:avLst/>
            </a:prstGeom>
          </p:spPr>
        </p:pic>
      </p:grpSp>
      <p:grpSp>
        <p:nvGrpSpPr>
          <p:cNvPr id="71" name="Group 70">
            <a:extLst>
              <a:ext uri="{FF2B5EF4-FFF2-40B4-BE49-F238E27FC236}">
                <a16:creationId xmlns:a16="http://schemas.microsoft.com/office/drawing/2014/main" id="{3EFC42AD-836E-41BD-AAE8-6281C740916E}"/>
              </a:ext>
            </a:extLst>
          </p:cNvPr>
          <p:cNvGrpSpPr/>
          <p:nvPr/>
        </p:nvGrpSpPr>
        <p:grpSpPr>
          <a:xfrm>
            <a:off x="6617746" y="5082243"/>
            <a:ext cx="1280160" cy="1488005"/>
            <a:chOff x="6617746" y="5082243"/>
            <a:chExt cx="1280160" cy="1488005"/>
          </a:xfrm>
        </p:grpSpPr>
        <p:sp>
          <p:nvSpPr>
            <p:cNvPr id="35" name="Rectangle 34">
              <a:extLst>
                <a:ext uri="{FF2B5EF4-FFF2-40B4-BE49-F238E27FC236}">
                  <a16:creationId xmlns:a16="http://schemas.microsoft.com/office/drawing/2014/main" id="{B32BD01F-8F80-484E-8082-56971493C1CA}"/>
                </a:ext>
              </a:extLst>
            </p:cNvPr>
            <p:cNvSpPr/>
            <p:nvPr/>
          </p:nvSpPr>
          <p:spPr>
            <a:xfrm>
              <a:off x="6776354" y="6068572"/>
              <a:ext cx="1097280" cy="501676"/>
            </a:xfrm>
            <a:prstGeom prst="rect">
              <a:avLst/>
            </a:prstGeom>
          </p:spPr>
          <p:txBody>
            <a:bodyPr wrap="square">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Microsoft </a:t>
              </a:r>
              <a:b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br>
              <a:r>
                <a:rPr kumimoji="0" lang="en-US" sz="14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Outlook</a:t>
              </a:r>
            </a:p>
          </p:txBody>
        </p:sp>
        <p:pic>
          <p:nvPicPr>
            <p:cNvPr id="67" name="Picture 66" descr="Icon&#10;&#10;Description automatically generated">
              <a:extLst>
                <a:ext uri="{FF2B5EF4-FFF2-40B4-BE49-F238E27FC236}">
                  <a16:creationId xmlns:a16="http://schemas.microsoft.com/office/drawing/2014/main" id="{D61D4574-94A5-4F05-A346-BE654AA79BAA}"/>
                </a:ext>
              </a:extLst>
            </p:cNvPr>
            <p:cNvPicPr>
              <a:picLocks noChangeAspect="1"/>
            </p:cNvPicPr>
            <p:nvPr/>
          </p:nvPicPr>
          <p:blipFill>
            <a:blip r:embed="rId10"/>
            <a:stretch>
              <a:fillRect/>
            </a:stretch>
          </p:blipFill>
          <p:spPr>
            <a:xfrm>
              <a:off x="6617746" y="5082243"/>
              <a:ext cx="1280160" cy="1280160"/>
            </a:xfrm>
            <a:prstGeom prst="rect">
              <a:avLst/>
            </a:prstGeom>
          </p:spPr>
        </p:pic>
      </p:grpSp>
    </p:spTree>
    <p:custDataLst>
      <p:tags r:id="rId1"/>
    </p:custDataLst>
    <p:extLst>
      <p:ext uri="{BB962C8B-B14F-4D97-AF65-F5344CB8AC3E}">
        <p14:creationId xmlns:p14="http://schemas.microsoft.com/office/powerpoint/2010/main" val="1296376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5"/>
                                        </p:tgtEl>
                                        <p:attrNameLst>
                                          <p:attrName>r</p:attrName>
                                        </p:attrNameLst>
                                      </p:cBhvr>
                                    </p:animRot>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03C61-217D-47AE-AF23-3038B7A5A25D}"/>
              </a:ext>
            </a:extLst>
          </p:cNvPr>
          <p:cNvSpPr>
            <a:spLocks noGrp="1"/>
          </p:cNvSpPr>
          <p:nvPr>
            <p:ph type="title"/>
          </p:nvPr>
        </p:nvSpPr>
        <p:spPr/>
        <p:txBody>
          <a:bodyPr/>
          <a:lstStyle/>
          <a:p>
            <a:r>
              <a:rPr lang="en-US" dirty="0">
                <a:solidFill>
                  <a:schemeClr val="bg1"/>
                </a:solidFill>
              </a:rPr>
              <a:t>Our vision is to </a:t>
            </a:r>
            <a:r>
              <a:rPr lang="en-US" dirty="0">
                <a:solidFill>
                  <a:schemeClr val="bg1"/>
                </a:solidFill>
                <a:highlight>
                  <a:srgbClr val="000000"/>
                </a:highlight>
              </a:rPr>
              <a:t>deepen your customer relationships</a:t>
            </a:r>
          </a:p>
        </p:txBody>
      </p:sp>
      <p:sp>
        <p:nvSpPr>
          <p:cNvPr id="4" name="Text Placeholder 3">
            <a:extLst>
              <a:ext uri="{FF2B5EF4-FFF2-40B4-BE49-F238E27FC236}">
                <a16:creationId xmlns:a16="http://schemas.microsoft.com/office/drawing/2014/main" id="{4D71F8B7-55AE-4E35-A124-04B815B834C0}"/>
              </a:ext>
            </a:extLst>
          </p:cNvPr>
          <p:cNvSpPr>
            <a:spLocks noGrp="1"/>
          </p:cNvSpPr>
          <p:nvPr>
            <p:ph type="body" sz="quarter" idx="10"/>
          </p:nvPr>
        </p:nvSpPr>
        <p:spPr>
          <a:noFill/>
        </p:spPr>
        <p:txBody>
          <a:bodyPr lIns="0" tIns="1920240" rIns="91440" bIns="0"/>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n-ea"/>
                <a:cs typeface="+mn-cs"/>
              </a:rPr>
              <a:t>RELEVANT REACH TO </a:t>
            </a:r>
            <a:br>
              <a:rPr kumimoji="0" lang="en-US" sz="1800" b="0" i="0" u="none" strike="noStrike" kern="1200" cap="none" spc="0" normalizeH="0" baseline="0" noProof="0" dirty="0">
                <a:ln>
                  <a:noFill/>
                </a:ln>
                <a:solidFill>
                  <a:schemeClr val="accent2"/>
                </a:solidFill>
                <a:effectLst/>
                <a:uLnTx/>
                <a:uFillTx/>
                <a:latin typeface="Segoe UI Semibold"/>
                <a:ea typeface="+mn-ea"/>
                <a:cs typeface="+mn-cs"/>
              </a:rPr>
            </a:br>
            <a:r>
              <a:rPr kumimoji="0" lang="en-US" sz="1800" b="0" i="0" u="none" strike="noStrike" kern="1200" cap="none" spc="0" normalizeH="0" baseline="0" noProof="0" dirty="0">
                <a:ln>
                  <a:noFill/>
                </a:ln>
                <a:solidFill>
                  <a:schemeClr val="accent2"/>
                </a:solidFill>
                <a:effectLst/>
                <a:uLnTx/>
                <a:uFillTx/>
                <a:latin typeface="Segoe UI Semibold"/>
                <a:ea typeface="+mn-ea"/>
                <a:cs typeface="+mn-cs"/>
              </a:rPr>
              <a:t>ONLINE SHOPPERS</a:t>
            </a:r>
          </a:p>
          <a:p>
            <a:pPr marL="0" marR="0" lvl="0" indent="0" algn="l" defTabSz="914367"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mn-cs"/>
              </a:rPr>
              <a:t>Reach new and existing shoppers who are closer to making a purchase and are in the comparison and transaction stages of the consumer </a:t>
            </a:r>
            <a:br>
              <a:rPr kumimoji="0" lang="en-US" sz="1800" b="0" i="0" u="none" strike="noStrike" kern="1200" cap="none" spc="0" normalizeH="0" baseline="0" noProof="0" dirty="0">
                <a:ln>
                  <a:noFill/>
                </a:ln>
                <a:solidFill>
                  <a:schemeClr val="bg1"/>
                </a:solidFill>
                <a:effectLst/>
                <a:uLnTx/>
                <a:uFillTx/>
                <a:latin typeface="Segoe UI"/>
                <a:ea typeface="+mn-ea"/>
                <a:cs typeface="+mn-cs"/>
              </a:rPr>
            </a:br>
            <a:r>
              <a:rPr kumimoji="0" lang="en-US" sz="1800" b="0" i="0" u="none" strike="noStrike" kern="1200" cap="none" spc="0" normalizeH="0" baseline="0" noProof="0" dirty="0">
                <a:ln>
                  <a:noFill/>
                </a:ln>
                <a:solidFill>
                  <a:schemeClr val="bg1"/>
                </a:solidFill>
                <a:effectLst/>
                <a:uLnTx/>
                <a:uFillTx/>
                <a:latin typeface="Segoe UI"/>
                <a:ea typeface="+mn-ea"/>
                <a:cs typeface="+mn-cs"/>
              </a:rPr>
              <a:t>decision journey.</a:t>
            </a:r>
          </a:p>
        </p:txBody>
      </p:sp>
      <p:sp>
        <p:nvSpPr>
          <p:cNvPr id="11" name="Text Placeholder 10">
            <a:extLst>
              <a:ext uri="{FF2B5EF4-FFF2-40B4-BE49-F238E27FC236}">
                <a16:creationId xmlns:a16="http://schemas.microsoft.com/office/drawing/2014/main" id="{F6281A30-C64F-448F-87BC-2CD5769878BF}"/>
              </a:ext>
            </a:extLst>
          </p:cNvPr>
          <p:cNvSpPr>
            <a:spLocks noGrp="1"/>
          </p:cNvSpPr>
          <p:nvPr>
            <p:ph type="body" sz="quarter" idx="15"/>
          </p:nvPr>
        </p:nvSpPr>
        <p:spPr>
          <a:noFill/>
        </p:spPr>
        <p:txBody>
          <a:bodyPr lIns="0" tIns="1920240" rIns="91440" bIns="0"/>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n-ea"/>
                <a:cs typeface="Segoe UI Semilight" panose="020B0402040204020203" pitchFamily="34" charset="0"/>
              </a:rPr>
              <a:t>RICH EXPERIENCES AND </a:t>
            </a:r>
            <a:br>
              <a:rPr kumimoji="0" lang="en-US" sz="1800" b="0" i="0" u="none" strike="noStrike" kern="1200" cap="none" spc="0" normalizeH="0" baseline="0" noProof="0" dirty="0">
                <a:ln>
                  <a:noFill/>
                </a:ln>
                <a:solidFill>
                  <a:schemeClr val="accent2"/>
                </a:solidFill>
                <a:effectLst/>
                <a:uLnTx/>
                <a:uFillTx/>
                <a:latin typeface="Segoe UI Semibold"/>
                <a:ea typeface="+mn-ea"/>
                <a:cs typeface="Segoe UI Semilight" panose="020B0402040204020203" pitchFamily="34" charset="0"/>
              </a:rPr>
            </a:br>
            <a:r>
              <a:rPr kumimoji="0" lang="en-US" sz="1800" b="0" i="0" u="none" strike="noStrike" kern="1200" cap="none" spc="0" normalizeH="0" baseline="0" noProof="0" dirty="0">
                <a:ln>
                  <a:noFill/>
                </a:ln>
                <a:solidFill>
                  <a:schemeClr val="accent2"/>
                </a:solidFill>
                <a:effectLst/>
                <a:uLnTx/>
                <a:uFillTx/>
                <a:latin typeface="Segoe UI Semibold"/>
                <a:ea typeface="+mn-ea"/>
                <a:cs typeface="Segoe UI Semilight" panose="020B0402040204020203" pitchFamily="34" charset="0"/>
              </a:rPr>
              <a:t>FEED-BASED SOLUTIONS</a:t>
            </a:r>
          </a:p>
          <a:p>
            <a:pPr marL="0" marR="0" lvl="0" indent="0" algn="l" defTabSz="932742" rtl="0" eaLnBrk="1" fontAlgn="auto" latinLnBrk="0" hangingPunct="1">
              <a:lnSpc>
                <a:spcPct val="11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Showcase your products, prices </a:t>
            </a:r>
            <a:br>
              <a:rPr kumimoji="0" lang="en-US" sz="18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br>
            <a:r>
              <a:rPr kumimoji="0" lang="en-US" sz="18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and more to help increase your click-through rate (CTR) and qualified leads through Product Ads, Multimedia Ads and Microsoft Audience Ads.</a:t>
            </a:r>
          </a:p>
        </p:txBody>
      </p:sp>
      <p:sp>
        <p:nvSpPr>
          <p:cNvPr id="12" name="Text Placeholder 11">
            <a:extLst>
              <a:ext uri="{FF2B5EF4-FFF2-40B4-BE49-F238E27FC236}">
                <a16:creationId xmlns:a16="http://schemas.microsoft.com/office/drawing/2014/main" id="{ADA10354-3E21-4629-AA1C-35618927B3DA}"/>
              </a:ext>
            </a:extLst>
          </p:cNvPr>
          <p:cNvSpPr>
            <a:spLocks noGrp="1"/>
          </p:cNvSpPr>
          <p:nvPr>
            <p:ph type="body" sz="quarter" idx="16"/>
          </p:nvPr>
        </p:nvSpPr>
        <p:spPr>
          <a:noFill/>
        </p:spPr>
        <p:txBody>
          <a:bodyPr lIns="0" tIns="1920240" rIns="0" bIns="0"/>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n-ea"/>
                <a:cs typeface="Segoe UI Semilight" panose="020B0402040204020203" pitchFamily="34" charset="0"/>
              </a:rPr>
              <a:t>TRUSTED AND OPEN </a:t>
            </a:r>
            <a:br>
              <a:rPr kumimoji="0" lang="en-US" sz="1800" b="0" i="0" u="none" strike="noStrike" kern="1200" cap="none" spc="0" normalizeH="0" baseline="0" noProof="0" dirty="0">
                <a:ln>
                  <a:noFill/>
                </a:ln>
                <a:solidFill>
                  <a:schemeClr val="accent2"/>
                </a:solidFill>
                <a:effectLst/>
                <a:uLnTx/>
                <a:uFillTx/>
                <a:latin typeface="Segoe UI Semibold"/>
                <a:ea typeface="+mn-ea"/>
                <a:cs typeface="Segoe UI Semilight" panose="020B0402040204020203" pitchFamily="34" charset="0"/>
              </a:rPr>
            </a:br>
            <a:r>
              <a:rPr kumimoji="0" lang="en-US" sz="1800" b="0" i="0" u="none" strike="noStrike" kern="1200" cap="none" spc="0" normalizeH="0" baseline="0" noProof="0" dirty="0">
                <a:ln>
                  <a:noFill/>
                </a:ln>
                <a:solidFill>
                  <a:schemeClr val="accent2"/>
                </a:solidFill>
                <a:effectLst/>
                <a:uLnTx/>
                <a:uFillTx/>
                <a:latin typeface="Segoe UI Semibold"/>
                <a:ea typeface="+mn-ea"/>
                <a:cs typeface="Segoe UI Semilight" panose="020B0402040204020203" pitchFamily="34" charset="0"/>
              </a:rPr>
              <a:t>DIGITAL PLATFORM</a:t>
            </a:r>
          </a:p>
          <a:p>
            <a:pPr marL="0" marR="0" lvl="0" indent="0" algn="l" defTabSz="932742" rtl="0" eaLnBrk="1" fontAlgn="auto" latinLnBrk="0" hangingPunct="1">
              <a:lnSpc>
                <a:spcPct val="11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bg1"/>
                </a:solidFill>
                <a:effectLst/>
                <a:uLnTx/>
                <a:uFillTx/>
                <a:latin typeface="Segoe UI"/>
                <a:ea typeface="+mn-ea"/>
                <a:cs typeface="Segoe UI Semilight" panose="020B0402040204020203" pitchFamily="34" charset="0"/>
              </a:rPr>
              <a:t>Connect with audiences and build trust. The trust consumers have in brand-safe spaces translates into greater willingness to try and transact with your brand.</a:t>
            </a:r>
          </a:p>
        </p:txBody>
      </p:sp>
      <p:pic>
        <p:nvPicPr>
          <p:cNvPr id="16" name="Picture Placeholder 15" descr="Two people looking at a computer screen&#10;&#10;Description automatically generated with medium confidence">
            <a:extLst>
              <a:ext uri="{FF2B5EF4-FFF2-40B4-BE49-F238E27FC236}">
                <a16:creationId xmlns:a16="http://schemas.microsoft.com/office/drawing/2014/main" id="{C1CF651E-C78C-4B42-A579-6E4D63B3CFED}"/>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rcRect/>
          <a:stretch/>
        </p:blipFill>
        <p:spPr>
          <a:xfrm>
            <a:off x="8138160" y="1435608"/>
            <a:ext cx="3474720" cy="1645920"/>
          </a:xfrm>
        </p:spPr>
      </p:pic>
      <p:pic>
        <p:nvPicPr>
          <p:cNvPr id="30" name="Picture Placeholder 29" descr="A person and person looking at a computer screen&#10;&#10;Description automatically generated with medium confidence">
            <a:extLst>
              <a:ext uri="{FF2B5EF4-FFF2-40B4-BE49-F238E27FC236}">
                <a16:creationId xmlns:a16="http://schemas.microsoft.com/office/drawing/2014/main" id="{53F2882B-7671-422D-A8FC-72F903C82A35}"/>
              </a:ext>
            </a:extLst>
          </p:cNvPr>
          <p:cNvPicPr>
            <a:picLocks noGrp="1" noChangeAspect="1"/>
          </p:cNvPicPr>
          <p:nvPr>
            <p:ph type="pic" sz="quarter" idx="12"/>
          </p:nvPr>
        </p:nvPicPr>
        <p:blipFill rotWithShape="1">
          <a:blip r:embed="rId5" cstate="hqprint">
            <a:extLst>
              <a:ext uri="{28A0092B-C50C-407E-A947-70E740481C1C}">
                <a14:useLocalDpi xmlns:a14="http://schemas.microsoft.com/office/drawing/2010/main"/>
              </a:ext>
            </a:extLst>
          </a:blip>
          <a:srcRect/>
          <a:stretch/>
        </p:blipFill>
        <p:spPr>
          <a:xfrm>
            <a:off x="586962" y="1435608"/>
            <a:ext cx="3474720" cy="1645920"/>
          </a:xfrm>
        </p:spPr>
      </p:pic>
      <p:pic>
        <p:nvPicPr>
          <p:cNvPr id="7" name="Picture Placeholder 6" descr="A picture containing text, person, indoor&#10;&#10;Description automatically generated">
            <a:extLst>
              <a:ext uri="{FF2B5EF4-FFF2-40B4-BE49-F238E27FC236}">
                <a16:creationId xmlns:a16="http://schemas.microsoft.com/office/drawing/2014/main" id="{D870145C-0EE3-488B-9D3F-4870482F0056}"/>
              </a:ext>
            </a:extLst>
          </p:cNvPr>
          <p:cNvPicPr>
            <a:picLocks noGrp="1" noChangeAspect="1"/>
          </p:cNvPicPr>
          <p:nvPr>
            <p:ph type="pic" sz="quarter" idx="13"/>
          </p:nvPr>
        </p:nvPicPr>
        <p:blipFill rotWithShape="1">
          <a:blip r:embed="rId6" cstate="hqprint">
            <a:extLst>
              <a:ext uri="{28A0092B-C50C-407E-A947-70E740481C1C}">
                <a14:useLocalDpi xmlns:a14="http://schemas.microsoft.com/office/drawing/2010/main"/>
              </a:ext>
            </a:extLst>
          </a:blip>
          <a:srcRect/>
          <a:stretch/>
        </p:blipFill>
        <p:spPr>
          <a:xfrm>
            <a:off x="4359275" y="1435100"/>
            <a:ext cx="3473450" cy="1646238"/>
          </a:xfrm>
        </p:spPr>
      </p:pic>
    </p:spTree>
    <p:custDataLst>
      <p:tags r:id="rId1"/>
    </p:custDataLst>
    <p:extLst>
      <p:ext uri="{BB962C8B-B14F-4D97-AF65-F5344CB8AC3E}">
        <p14:creationId xmlns:p14="http://schemas.microsoft.com/office/powerpoint/2010/main" val="1063708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a:extLst>
              <a:ext uri="{FF2B5EF4-FFF2-40B4-BE49-F238E27FC236}">
                <a16:creationId xmlns:a16="http://schemas.microsoft.com/office/drawing/2014/main" id="{6F8A51D6-1015-5243-A74B-30D344EB3D23}"/>
              </a:ext>
            </a:extLst>
          </p:cNvPr>
          <p:cNvSpPr>
            <a:spLocks noGrp="1"/>
          </p:cNvSpPr>
          <p:nvPr>
            <p:ph type="title"/>
          </p:nvPr>
        </p:nvSpPr>
        <p:spPr/>
        <p:txBody>
          <a:bodyPr/>
          <a:lstStyle/>
          <a:p>
            <a:r>
              <a:rPr lang="en-US" dirty="0"/>
              <a:t>Microsoft Search Network delivers significant traffic where </a:t>
            </a:r>
            <a:r>
              <a:rPr lang="en-US" dirty="0">
                <a:highlight>
                  <a:srgbClr val="50E6FF"/>
                </a:highlight>
              </a:rPr>
              <a:t>people are in market and ready to buy</a:t>
            </a:r>
          </a:p>
        </p:txBody>
      </p:sp>
      <p:sp>
        <p:nvSpPr>
          <p:cNvPr id="63" name="Text Placeholder 62">
            <a:extLst>
              <a:ext uri="{FF2B5EF4-FFF2-40B4-BE49-F238E27FC236}">
                <a16:creationId xmlns:a16="http://schemas.microsoft.com/office/drawing/2014/main" id="{162B8927-FA93-47FE-9890-C98214F23159}"/>
              </a:ext>
            </a:extLst>
          </p:cNvPr>
          <p:cNvSpPr>
            <a:spLocks noGrp="1"/>
          </p:cNvSpPr>
          <p:nvPr>
            <p:ph type="body" sz="quarter" idx="11"/>
          </p:nvPr>
        </p:nvSpPr>
        <p:spPr/>
        <p:txBody>
          <a:bodyPr/>
          <a:lstStyle/>
          <a:p>
            <a:r>
              <a:rPr lang="en-US" dirty="0"/>
              <a:t>Source: comScore qSearch, Explicit Core Search (custom), Worldwide, September 2021. Microsoft Search Network includes Microsoft Sites Core Search Explicit, Yahoo Sites Core Search Explicit (searches powered by Bing) and AOL Inc. Core Search Explicit and DuckDuckGo. Data represents PC traffic only.</a:t>
            </a:r>
          </a:p>
        </p:txBody>
      </p:sp>
      <p:grpSp>
        <p:nvGrpSpPr>
          <p:cNvPr id="7" name="Group 6">
            <a:extLst>
              <a:ext uri="{FF2B5EF4-FFF2-40B4-BE49-F238E27FC236}">
                <a16:creationId xmlns:a16="http://schemas.microsoft.com/office/drawing/2014/main" id="{C893C443-AA2C-46F7-9A9B-D08DFED64FB8}"/>
              </a:ext>
            </a:extLst>
          </p:cNvPr>
          <p:cNvGrpSpPr/>
          <p:nvPr/>
        </p:nvGrpSpPr>
        <p:grpSpPr>
          <a:xfrm>
            <a:off x="584200" y="3248299"/>
            <a:ext cx="5365142" cy="1016933"/>
            <a:chOff x="584200" y="3248299"/>
            <a:chExt cx="5365142" cy="1016933"/>
          </a:xfrm>
        </p:grpSpPr>
        <p:sp>
          <p:nvSpPr>
            <p:cNvPr id="51" name="Rectangle 50">
              <a:extLst>
                <a:ext uri="{FF2B5EF4-FFF2-40B4-BE49-F238E27FC236}">
                  <a16:creationId xmlns:a16="http://schemas.microsoft.com/office/drawing/2014/main" id="{95F963E6-7966-4E9D-817B-83D6932955DD}"/>
                </a:ext>
                <a:ext uri="{C183D7F6-B498-43B3-948B-1728B52AA6E4}">
                  <adec:decorative xmlns:adec="http://schemas.microsoft.com/office/drawing/2017/decorative" val="1"/>
                </a:ext>
              </a:extLst>
            </p:cNvPr>
            <p:cNvSpPr/>
            <p:nvPr/>
          </p:nvSpPr>
          <p:spPr bwMode="auto">
            <a:xfrm>
              <a:off x="584200" y="3248299"/>
              <a:ext cx="1024128" cy="841248"/>
            </a:xfrm>
            <a:prstGeom prst="rect">
              <a:avLst/>
            </a:prstGeom>
            <a:solidFill>
              <a:srgbClr val="50505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50" normalizeH="0" baseline="0" noProof="0" dirty="0">
                <a:ln>
                  <a:noFill/>
                </a:ln>
                <a:solidFill>
                  <a:srgbClr val="000000"/>
                </a:solidFill>
                <a:effectLst/>
                <a:uLnTx/>
                <a:uFillTx/>
                <a:latin typeface="Segoe UI"/>
                <a:ea typeface="+mn-ea"/>
                <a:cs typeface="+mn-cs"/>
              </a:endParaRPr>
            </a:p>
          </p:txBody>
        </p:sp>
        <p:sp>
          <p:nvSpPr>
            <p:cNvPr id="53" name="Rectangle 52">
              <a:extLst>
                <a:ext uri="{FF2B5EF4-FFF2-40B4-BE49-F238E27FC236}">
                  <a16:creationId xmlns:a16="http://schemas.microsoft.com/office/drawing/2014/main" id="{E4BBE108-EB3D-4C14-A48E-AFF0C4573264}"/>
                </a:ext>
              </a:extLst>
            </p:cNvPr>
            <p:cNvSpPr/>
            <p:nvPr/>
          </p:nvSpPr>
          <p:spPr>
            <a:xfrm>
              <a:off x="1426464" y="3426989"/>
              <a:ext cx="4522878" cy="838243"/>
            </a:xfrm>
            <a:prstGeom prst="rect">
              <a:avLst/>
            </a:prstGeom>
            <a:solidFill>
              <a:srgbClr val="2F2F2F"/>
            </a:solidFill>
          </p:spPr>
          <p:txBody>
            <a:bodyPr wrap="square" lIns="228600" tIns="137160" bIns="137160">
              <a:spAutoFit/>
            </a:bodyPr>
            <a:lstStyle/>
            <a:p>
              <a:pPr marL="0" marR="0" lvl="0" indent="0" algn="l" defTabSz="914367" rtl="0" eaLnBrk="1" fontAlgn="auto" latinLnBrk="0" hangingPunct="1">
                <a:lnSpc>
                  <a:spcPct val="105000"/>
                </a:lnSpc>
                <a:spcBef>
                  <a:spcPts val="0"/>
                </a:spcBef>
                <a:spcAft>
                  <a:spcPts val="0"/>
                </a:spcAft>
                <a:buClrTx/>
                <a:buSzTx/>
                <a:buFontTx/>
                <a:buNone/>
                <a:tabLst/>
                <a:defRPr/>
              </a:pPr>
              <a:r>
                <a:rPr lang="en-US" sz="1800" dirty="0">
                  <a:solidFill>
                    <a:schemeClr val="accent2"/>
                  </a:solidFill>
                  <a:latin typeface="Segoe UI Semibold"/>
                </a:rPr>
                <a:t>14</a:t>
              </a:r>
              <a:r>
                <a:rPr kumimoji="0" lang="en-US" sz="1800" b="0" i="0" u="none" strike="noStrike" kern="1200" cap="none" spc="0" normalizeH="0" baseline="0" noProof="0" dirty="0">
                  <a:ln>
                    <a:noFill/>
                  </a:ln>
                  <a:solidFill>
                    <a:schemeClr val="accent2"/>
                  </a:solidFill>
                  <a:effectLst/>
                  <a:uLnTx/>
                  <a:uFillTx/>
                  <a:latin typeface="Segoe UI Semibold"/>
                  <a:ea typeface="+mn-ea"/>
                  <a:cs typeface="+mn-cs"/>
                </a:rPr>
                <a:t>.5 billion</a:t>
              </a:r>
              <a:br>
                <a:rPr kumimoji="0" lang="en-US" sz="1800" b="0" i="0" u="none" strike="noStrike" kern="1200" cap="none" spc="0" normalizeH="0" baseline="0" noProof="0" dirty="0">
                  <a:ln>
                    <a:noFill/>
                  </a:ln>
                  <a:solidFill>
                    <a:schemeClr val="bg1"/>
                  </a:solidFill>
                  <a:effectLst/>
                  <a:uLnTx/>
                  <a:uFillTx/>
                  <a:latin typeface="Segoe UI Semibold"/>
                  <a:ea typeface="+mn-ea"/>
                  <a:cs typeface="+mn-cs"/>
                </a:rPr>
              </a:br>
              <a:r>
                <a:rPr kumimoji="0" lang="en-US" sz="1800" b="0" i="0" u="none" strike="noStrike" kern="1200" cap="none" spc="0" normalizeH="0" baseline="0" noProof="0" dirty="0">
                  <a:ln>
                    <a:noFill/>
                  </a:ln>
                  <a:solidFill>
                    <a:schemeClr val="bg1"/>
                  </a:solidFill>
                  <a:effectLst/>
                  <a:uLnTx/>
                  <a:uFillTx/>
                  <a:latin typeface="Segoe UI"/>
                  <a:ea typeface="+mn-ea"/>
                  <a:cs typeface="+mn-cs"/>
                </a:rPr>
                <a:t>monthly PC searches</a:t>
              </a:r>
            </a:p>
          </p:txBody>
        </p:sp>
        <p:sp>
          <p:nvSpPr>
            <p:cNvPr id="9" name="Right Triangle 8">
              <a:extLst>
                <a:ext uri="{FF2B5EF4-FFF2-40B4-BE49-F238E27FC236}">
                  <a16:creationId xmlns:a16="http://schemas.microsoft.com/office/drawing/2014/main" id="{8E3B35D6-4FAF-4AEE-AC5D-75AF60EA00E4}"/>
                </a:ext>
              </a:extLst>
            </p:cNvPr>
            <p:cNvSpPr>
              <a:spLocks noChangeAspect="1"/>
            </p:cNvSpPr>
            <p:nvPr/>
          </p:nvSpPr>
          <p:spPr bwMode="auto">
            <a:xfrm flipH="1">
              <a:off x="1426464" y="3248299"/>
              <a:ext cx="182880" cy="182880"/>
            </a:xfrm>
            <a:prstGeom prst="r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magnify" title="Icon of a magnifying glass">
              <a:extLst>
                <a:ext uri="{FF2B5EF4-FFF2-40B4-BE49-F238E27FC236}">
                  <a16:creationId xmlns:a16="http://schemas.microsoft.com/office/drawing/2014/main" id="{84233D8C-83EF-49A9-830A-558863FA0C07}"/>
                </a:ext>
              </a:extLst>
            </p:cNvPr>
            <p:cNvSpPr>
              <a:spLocks noChangeAspect="1" noEditPoints="1"/>
            </p:cNvSpPr>
            <p:nvPr/>
          </p:nvSpPr>
          <p:spPr bwMode="auto">
            <a:xfrm flipH="1">
              <a:off x="845890" y="3486043"/>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EB2803D5-AAAF-46B2-96A6-35CA63AF4D81}"/>
              </a:ext>
            </a:extLst>
          </p:cNvPr>
          <p:cNvGrpSpPr/>
          <p:nvPr/>
        </p:nvGrpSpPr>
        <p:grpSpPr>
          <a:xfrm>
            <a:off x="584200" y="4473322"/>
            <a:ext cx="5361762" cy="1021293"/>
            <a:chOff x="584200" y="4473322"/>
            <a:chExt cx="5361762" cy="1021293"/>
          </a:xfrm>
        </p:grpSpPr>
        <p:sp>
          <p:nvSpPr>
            <p:cNvPr id="52" name="Rectangle 51">
              <a:extLst>
                <a:ext uri="{FF2B5EF4-FFF2-40B4-BE49-F238E27FC236}">
                  <a16:creationId xmlns:a16="http://schemas.microsoft.com/office/drawing/2014/main" id="{4E4EB07C-6CEF-4A60-A990-74BA3CA02CBB}"/>
                </a:ext>
                <a:ext uri="{C183D7F6-B498-43B3-948B-1728B52AA6E4}">
                  <adec:decorative xmlns:adec="http://schemas.microsoft.com/office/drawing/2017/decorative" val="1"/>
                </a:ext>
              </a:extLst>
            </p:cNvPr>
            <p:cNvSpPr/>
            <p:nvPr/>
          </p:nvSpPr>
          <p:spPr bwMode="auto">
            <a:xfrm>
              <a:off x="584200" y="4473322"/>
              <a:ext cx="1024128" cy="841248"/>
            </a:xfrm>
            <a:prstGeom prst="rect">
              <a:avLst/>
            </a:prstGeom>
            <a:solidFill>
              <a:srgbClr val="50505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50" normalizeH="0" baseline="0" noProof="0" dirty="0">
                <a:ln>
                  <a:noFill/>
                </a:ln>
                <a:solidFill>
                  <a:srgbClr val="000000"/>
                </a:solidFill>
                <a:effectLst/>
                <a:uLnTx/>
                <a:uFillTx/>
                <a:latin typeface="Segoe UI"/>
                <a:ea typeface="+mn-ea"/>
                <a:cs typeface="+mn-cs"/>
              </a:endParaRPr>
            </a:p>
          </p:txBody>
        </p:sp>
        <p:sp>
          <p:nvSpPr>
            <p:cNvPr id="54" name="Rectangle 53">
              <a:extLst>
                <a:ext uri="{FF2B5EF4-FFF2-40B4-BE49-F238E27FC236}">
                  <a16:creationId xmlns:a16="http://schemas.microsoft.com/office/drawing/2014/main" id="{F36A6533-4DCC-4FC9-B4C4-10BCAD49410C}"/>
                </a:ext>
              </a:extLst>
            </p:cNvPr>
            <p:cNvSpPr/>
            <p:nvPr/>
          </p:nvSpPr>
          <p:spPr>
            <a:xfrm>
              <a:off x="1426464" y="4656372"/>
              <a:ext cx="4519498" cy="838243"/>
            </a:xfrm>
            <a:prstGeom prst="rect">
              <a:avLst/>
            </a:prstGeom>
            <a:solidFill>
              <a:srgbClr val="2F2F2F"/>
            </a:solidFill>
          </p:spPr>
          <p:txBody>
            <a:bodyPr wrap="square" lIns="228600" tIns="137160" bIns="137160">
              <a:spAutoFit/>
            </a:bodyPr>
            <a:lstStyle/>
            <a:p>
              <a:pPr marL="0" marR="0" lvl="0" indent="0" algn="l" defTabSz="914367" rtl="0" eaLnBrk="1" fontAlgn="auto" latinLnBrk="0" hangingPunct="1">
                <a:lnSpc>
                  <a:spcPct val="10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n-ea"/>
                  <a:cs typeface="+mn-cs"/>
                </a:rPr>
                <a:t>271 million</a:t>
              </a:r>
              <a:br>
                <a:rPr kumimoji="0" lang="en-US" sz="1800" b="0" i="0" u="none" strike="noStrike" kern="1200" cap="none" spc="0" normalizeH="0" baseline="0" noProof="0" dirty="0">
                  <a:ln>
                    <a:noFill/>
                  </a:ln>
                  <a:solidFill>
                    <a:schemeClr val="bg1"/>
                  </a:solidFill>
                  <a:effectLst/>
                  <a:uLnTx/>
                  <a:uFillTx/>
                  <a:latin typeface="Segoe UI Semibold"/>
                  <a:ea typeface="+mn-ea"/>
                  <a:cs typeface="+mn-cs"/>
                </a:rPr>
              </a:br>
              <a:r>
                <a:rPr lang="en-US" sz="1800" dirty="0">
                  <a:solidFill>
                    <a:schemeClr val="bg1"/>
                  </a:solidFill>
                  <a:latin typeface="Segoe UI"/>
                </a:rPr>
                <a:t>PC searchers not reached on Google</a:t>
              </a:r>
            </a:p>
          </p:txBody>
        </p:sp>
        <p:sp>
          <p:nvSpPr>
            <p:cNvPr id="12" name="Right Triangle 11">
              <a:extLst>
                <a:ext uri="{FF2B5EF4-FFF2-40B4-BE49-F238E27FC236}">
                  <a16:creationId xmlns:a16="http://schemas.microsoft.com/office/drawing/2014/main" id="{0157D9EA-442C-489D-B5D1-01390B746DAD}"/>
                </a:ext>
              </a:extLst>
            </p:cNvPr>
            <p:cNvSpPr>
              <a:spLocks noChangeAspect="1"/>
            </p:cNvSpPr>
            <p:nvPr/>
          </p:nvSpPr>
          <p:spPr bwMode="auto">
            <a:xfrm flipH="1">
              <a:off x="1426464" y="4473322"/>
              <a:ext cx="182880" cy="182880"/>
            </a:xfrm>
            <a:prstGeom prst="r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graph_4" title="Icon of a pie chart">
              <a:extLst>
                <a:ext uri="{FF2B5EF4-FFF2-40B4-BE49-F238E27FC236}">
                  <a16:creationId xmlns:a16="http://schemas.microsoft.com/office/drawing/2014/main" id="{D7BBA36D-386C-48A6-946D-869D05ECB9CB}"/>
                </a:ext>
              </a:extLst>
            </p:cNvPr>
            <p:cNvSpPr>
              <a:spLocks noChangeAspect="1" noEditPoints="1"/>
            </p:cNvSpPr>
            <p:nvPr/>
          </p:nvSpPr>
          <p:spPr bwMode="auto">
            <a:xfrm>
              <a:off x="848695" y="4711066"/>
              <a:ext cx="367277" cy="365760"/>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grpSp>
      <p:grpSp>
        <p:nvGrpSpPr>
          <p:cNvPr id="3" name="Group 2">
            <a:extLst>
              <a:ext uri="{FF2B5EF4-FFF2-40B4-BE49-F238E27FC236}">
                <a16:creationId xmlns:a16="http://schemas.microsoft.com/office/drawing/2014/main" id="{20BAE57A-55BF-4FAE-BF9E-61A845E3967E}"/>
              </a:ext>
            </a:extLst>
          </p:cNvPr>
          <p:cNvGrpSpPr/>
          <p:nvPr/>
        </p:nvGrpSpPr>
        <p:grpSpPr>
          <a:xfrm>
            <a:off x="584200" y="2020824"/>
            <a:ext cx="5365142" cy="1019386"/>
            <a:chOff x="584200" y="2020824"/>
            <a:chExt cx="5365142" cy="1019386"/>
          </a:xfrm>
        </p:grpSpPr>
        <p:sp>
          <p:nvSpPr>
            <p:cNvPr id="46" name="Rectangle 45">
              <a:extLst>
                <a:ext uri="{FF2B5EF4-FFF2-40B4-BE49-F238E27FC236}">
                  <a16:creationId xmlns:a16="http://schemas.microsoft.com/office/drawing/2014/main" id="{2B4FDAF2-4827-448D-81A4-D550A9A7533E}"/>
                </a:ext>
                <a:ext uri="{C183D7F6-B498-43B3-948B-1728B52AA6E4}">
                  <adec:decorative xmlns:adec="http://schemas.microsoft.com/office/drawing/2017/decorative" val="1"/>
                </a:ext>
              </a:extLst>
            </p:cNvPr>
            <p:cNvSpPr/>
            <p:nvPr/>
          </p:nvSpPr>
          <p:spPr bwMode="auto">
            <a:xfrm>
              <a:off x="584200" y="2020824"/>
              <a:ext cx="1024128" cy="841248"/>
            </a:xfrm>
            <a:prstGeom prst="rect">
              <a:avLst/>
            </a:prstGeom>
            <a:solidFill>
              <a:srgbClr val="50505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50" normalizeH="0" baseline="0" noProof="0" dirty="0">
                <a:ln>
                  <a:noFill/>
                </a:ln>
                <a:solidFill>
                  <a:srgbClr val="000000"/>
                </a:solidFill>
                <a:effectLst/>
                <a:uLnTx/>
                <a:uFillTx/>
                <a:latin typeface="Segoe UI"/>
                <a:ea typeface="+mn-ea"/>
                <a:cs typeface="+mn-cs"/>
              </a:endParaRPr>
            </a:p>
          </p:txBody>
        </p:sp>
        <p:sp>
          <p:nvSpPr>
            <p:cNvPr id="50" name="Rectangle 49">
              <a:extLst>
                <a:ext uri="{FF2B5EF4-FFF2-40B4-BE49-F238E27FC236}">
                  <a16:creationId xmlns:a16="http://schemas.microsoft.com/office/drawing/2014/main" id="{50BDD529-801E-4EBC-BF7A-3615B83F1E99}"/>
                </a:ext>
              </a:extLst>
            </p:cNvPr>
            <p:cNvSpPr/>
            <p:nvPr/>
          </p:nvSpPr>
          <p:spPr>
            <a:xfrm>
              <a:off x="1426464" y="2201967"/>
              <a:ext cx="4522878" cy="838243"/>
            </a:xfrm>
            <a:prstGeom prst="rect">
              <a:avLst/>
            </a:prstGeom>
            <a:solidFill>
              <a:srgbClr val="2F2F2F"/>
            </a:solidFill>
          </p:spPr>
          <p:txBody>
            <a:bodyPr wrap="square" lIns="228600" tIns="137160" bIns="137160">
              <a:spAutoFit/>
            </a:bodyPr>
            <a:lstStyle/>
            <a:p>
              <a:pPr marL="0" marR="0" lvl="0" indent="0" algn="l" defTabSz="914367" rtl="0" eaLnBrk="1" fontAlgn="auto" latinLnBrk="0" hangingPunct="1">
                <a:lnSpc>
                  <a:spcPct val="105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Segoe UI Semibold"/>
                  <a:ea typeface="+mn-ea"/>
                  <a:cs typeface="+mn-cs"/>
                </a:rPr>
                <a:t>689 million</a:t>
              </a:r>
              <a:br>
                <a:rPr kumimoji="0" lang="en-US" sz="1800" b="0" i="0" u="none" strike="noStrike" kern="1200" cap="none" spc="0" normalizeH="0" baseline="0" noProof="0" dirty="0">
                  <a:ln>
                    <a:noFill/>
                  </a:ln>
                  <a:solidFill>
                    <a:schemeClr val="bg1"/>
                  </a:solidFill>
                  <a:effectLst/>
                  <a:uLnTx/>
                  <a:uFillTx/>
                  <a:latin typeface="Segoe UI Semibold"/>
                  <a:ea typeface="+mn-ea"/>
                  <a:cs typeface="+mn-cs"/>
                </a:rPr>
              </a:br>
              <a:r>
                <a:rPr kumimoji="0" lang="en-US" sz="1800" b="0" i="0" u="none" strike="noStrike" kern="1200" cap="none" spc="0" normalizeH="0" baseline="0" noProof="0" dirty="0">
                  <a:ln>
                    <a:noFill/>
                  </a:ln>
                  <a:solidFill>
                    <a:schemeClr val="bg1"/>
                  </a:solidFill>
                  <a:effectLst/>
                  <a:uLnTx/>
                  <a:uFillTx/>
                  <a:latin typeface="Segoe UI"/>
                  <a:ea typeface="+mn-ea"/>
                  <a:cs typeface="+mn-cs"/>
                </a:rPr>
                <a:t>monthly PC searchers</a:t>
              </a:r>
            </a:p>
          </p:txBody>
        </p:sp>
        <p:sp>
          <p:nvSpPr>
            <p:cNvPr id="6" name="Right Triangle 5">
              <a:extLst>
                <a:ext uri="{FF2B5EF4-FFF2-40B4-BE49-F238E27FC236}">
                  <a16:creationId xmlns:a16="http://schemas.microsoft.com/office/drawing/2014/main" id="{63F2A692-C7DC-493B-A7A8-C174269952C5}"/>
                </a:ext>
              </a:extLst>
            </p:cNvPr>
            <p:cNvSpPr>
              <a:spLocks noChangeAspect="1"/>
            </p:cNvSpPr>
            <p:nvPr/>
          </p:nvSpPr>
          <p:spPr bwMode="auto">
            <a:xfrm flipH="1">
              <a:off x="1426464" y="2020824"/>
              <a:ext cx="182880" cy="182880"/>
            </a:xfrm>
            <a:prstGeom prst="r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people_12" title="Icon of three people">
              <a:extLst>
                <a:ext uri="{FF2B5EF4-FFF2-40B4-BE49-F238E27FC236}">
                  <a16:creationId xmlns:a16="http://schemas.microsoft.com/office/drawing/2014/main" id="{862B8776-67BB-4747-8907-75CC88E948C8}"/>
                </a:ext>
              </a:extLst>
            </p:cNvPr>
            <p:cNvSpPr>
              <a:spLocks noChangeAspect="1" noEditPoints="1"/>
            </p:cNvSpPr>
            <p:nvPr/>
          </p:nvSpPr>
          <p:spPr bwMode="auto">
            <a:xfrm>
              <a:off x="817981" y="2258568"/>
              <a:ext cx="428704" cy="3657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Rectangle 9">
            <a:extLst>
              <a:ext uri="{FF2B5EF4-FFF2-40B4-BE49-F238E27FC236}">
                <a16:creationId xmlns:a16="http://schemas.microsoft.com/office/drawing/2014/main" id="{E27B3F1E-7A6A-49BB-BE02-7D0C65C8BF6E}"/>
              </a:ext>
            </a:extLst>
          </p:cNvPr>
          <p:cNvSpPr/>
          <p:nvPr/>
        </p:nvSpPr>
        <p:spPr bwMode="auto">
          <a:xfrm>
            <a:off x="10348546" y="1965666"/>
            <a:ext cx="1843454" cy="360865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31B7FFB8-6324-4B3E-AB79-32959ED8BD2F}"/>
              </a:ext>
            </a:extLst>
          </p:cNvPr>
          <p:cNvGrpSpPr/>
          <p:nvPr/>
        </p:nvGrpSpPr>
        <p:grpSpPr>
          <a:xfrm>
            <a:off x="4109151" y="1098541"/>
            <a:ext cx="7144898" cy="5386710"/>
            <a:chOff x="3597087" y="787645"/>
            <a:chExt cx="7144898" cy="5386710"/>
          </a:xfrm>
        </p:grpSpPr>
        <p:pic>
          <p:nvPicPr>
            <p:cNvPr id="55" name="Picture 54">
              <a:extLst>
                <a:ext uri="{FF2B5EF4-FFF2-40B4-BE49-F238E27FC236}">
                  <a16:creationId xmlns:a16="http://schemas.microsoft.com/office/drawing/2014/main" id="{A60610C3-2DF8-4004-9610-3BA3A730FD3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390"/>
            <a:stretch/>
          </p:blipFill>
          <p:spPr>
            <a:xfrm>
              <a:off x="3597087" y="787645"/>
              <a:ext cx="7144898" cy="5386710"/>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7E56E4EB-448C-403B-9D0B-4DE1575FD6E7}"/>
                </a:ext>
              </a:extLst>
            </p:cNvPr>
            <p:cNvPicPr>
              <a:picLocks noChangeAspect="1"/>
            </p:cNvPicPr>
            <p:nvPr/>
          </p:nvPicPr>
          <p:blipFill rotWithShape="1">
            <a:blip r:embed="rId5"/>
            <a:srcRect t="1" b="17847"/>
            <a:stretch/>
          </p:blipFill>
          <p:spPr>
            <a:xfrm>
              <a:off x="5251566" y="1767186"/>
              <a:ext cx="4677196" cy="3108960"/>
            </a:xfrm>
            <a:prstGeom prst="rect">
              <a:avLst/>
            </a:prstGeom>
          </p:spPr>
        </p:pic>
      </p:grpSp>
    </p:spTree>
    <p:custDataLst>
      <p:tags r:id="rId1"/>
    </p:custDataLst>
    <p:extLst>
      <p:ext uri="{BB962C8B-B14F-4D97-AF65-F5344CB8AC3E}">
        <p14:creationId xmlns:p14="http://schemas.microsoft.com/office/powerpoint/2010/main" val="2725696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1+#ppt_w/2"/>
                                          </p:val>
                                        </p:tav>
                                        <p:tav tm="100000">
                                          <p:val>
                                            <p:strVal val="#ppt_x"/>
                                          </p:val>
                                        </p:tav>
                                      </p:tavLst>
                                    </p:anim>
                                    <p:anim calcmode="lin" valueType="num">
                                      <p:cBhvr additive="base">
                                        <p:cTn id="13" dur="1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1+#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fade">
                                      <p:cBhvr>
                                        <p:cTn id="22" dur="500"/>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7DD34F0-8B88-4DD0-91C2-5B965CFDE0EB}"/>
              </a:ext>
            </a:extLst>
          </p:cNvPr>
          <p:cNvGrpSpPr/>
          <p:nvPr/>
        </p:nvGrpSpPr>
        <p:grpSpPr>
          <a:xfrm>
            <a:off x="7528895" y="438912"/>
            <a:ext cx="3576211" cy="1234440"/>
            <a:chOff x="7528895" y="438912"/>
            <a:chExt cx="3576211" cy="1234440"/>
          </a:xfrm>
        </p:grpSpPr>
        <p:sp>
          <p:nvSpPr>
            <p:cNvPr id="6" name="Flowchart: Delay 5">
              <a:extLst>
                <a:ext uri="{FF2B5EF4-FFF2-40B4-BE49-F238E27FC236}">
                  <a16:creationId xmlns:a16="http://schemas.microsoft.com/office/drawing/2014/main" id="{6257AE05-A142-4EA8-8FEA-5A1DB9ACC911}"/>
                </a:ext>
              </a:extLst>
            </p:cNvPr>
            <p:cNvSpPr/>
            <p:nvPr/>
          </p:nvSpPr>
          <p:spPr bwMode="auto">
            <a:xfrm>
              <a:off x="9870666" y="438912"/>
              <a:ext cx="1234440" cy="1234440"/>
            </a:xfrm>
            <a:prstGeom prst="flowChartDelay">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a:extLst>
                <a:ext uri="{FF2B5EF4-FFF2-40B4-BE49-F238E27FC236}">
                  <a16:creationId xmlns:a16="http://schemas.microsoft.com/office/drawing/2014/main" id="{18DEED88-EF73-4872-B968-9028A05162D0}"/>
                </a:ext>
              </a:extLst>
            </p:cNvPr>
            <p:cNvSpPr txBox="1"/>
            <p:nvPr/>
          </p:nvSpPr>
          <p:spPr>
            <a:xfrm>
              <a:off x="7528895" y="438912"/>
              <a:ext cx="2926080" cy="1234440"/>
            </a:xfrm>
            <a:prstGeom prst="rect">
              <a:avLst/>
            </a:prstGeom>
            <a:solidFill>
              <a:schemeClr val="accent2"/>
            </a:solidFill>
          </p:spPr>
          <p:txBody>
            <a:bodyPr wrap="square" lIns="914400" tIns="0" rIns="0" bIns="0" anchor="ctr">
              <a:noAutofit/>
            </a:bodyPr>
            <a:lstStyle/>
            <a:p>
              <a:pPr>
                <a:defRPr/>
              </a:pPr>
              <a:r>
                <a:rPr kumimoji="0" lang="en-US" sz="2800" b="0" i="0" u="none" strike="noStrike" kern="1200" cap="none" spc="0" normalizeH="0" baseline="0" noProof="0" dirty="0">
                  <a:ln>
                    <a:noFill/>
                  </a:ln>
                  <a:effectLst/>
                  <a:uLnTx/>
                  <a:uFillTx/>
                  <a:latin typeface="+mj-lt"/>
                  <a:ea typeface="+mn-ea"/>
                  <a:cs typeface="Segoe UI Semilight" panose="020B0402040204020203" pitchFamily="34" charset="0"/>
                </a:rPr>
                <a:t>20B</a:t>
              </a:r>
              <a:endParaRPr kumimoji="0" lang="en-US" sz="2800" b="0" i="0" u="none" strike="noStrike" kern="1200" cap="none" spc="0" normalizeH="0" baseline="0" noProof="0" dirty="0">
                <a:ln>
                  <a:noFill/>
                </a:ln>
                <a:effectLst/>
                <a:uLnTx/>
                <a:uFillTx/>
                <a:latin typeface="+mj-lt"/>
                <a:ea typeface="+mn-ea"/>
                <a:cs typeface="+mn-cs"/>
              </a:endParaRPr>
            </a:p>
            <a:p>
              <a:pPr marL="0" marR="0" lvl="0" defTabSz="914367" rtl="0" eaLnBrk="1" fontAlgn="auto" latinLnBrk="0" hangingPunct="1">
                <a:spcAft>
                  <a:spcPts val="100"/>
                </a:spcAft>
                <a:buClrTx/>
                <a:buSzTx/>
                <a:buFontTx/>
                <a:buNone/>
                <a:tabLst/>
                <a:defRPr/>
              </a:pPr>
              <a:r>
                <a:rPr kumimoji="0" lang="en-US" sz="1800" b="0" i="0" u="none" strike="noStrike" kern="1200" cap="none" spc="0" normalizeH="0" baseline="0" noProof="0" dirty="0">
                  <a:ln>
                    <a:noFill/>
                  </a:ln>
                  <a:effectLst/>
                  <a:uLnTx/>
                  <a:uFillTx/>
                  <a:ea typeface="+mn-ea"/>
                  <a:cs typeface="+mn-cs"/>
                </a:rPr>
                <a:t>daily cross-screen</a:t>
              </a:r>
              <a:br>
                <a:rPr kumimoji="0" lang="en-US" sz="1800" b="0" i="0" u="none" strike="noStrike" kern="1200" cap="none" spc="0" normalizeH="0" baseline="0" noProof="0" dirty="0">
                  <a:ln>
                    <a:noFill/>
                  </a:ln>
                  <a:effectLst/>
                  <a:uLnTx/>
                  <a:uFillTx/>
                  <a:ea typeface="+mn-ea"/>
                  <a:cs typeface="+mn-cs"/>
                </a:rPr>
              </a:br>
              <a:r>
                <a:rPr kumimoji="0" lang="en-US" sz="1800" b="0" i="0" u="none" strike="noStrike" kern="1200" cap="none" spc="0" normalizeH="0" baseline="0" noProof="0" dirty="0">
                  <a:ln>
                    <a:noFill/>
                  </a:ln>
                  <a:effectLst/>
                  <a:uLnTx/>
                  <a:uFillTx/>
                  <a:ea typeface="+mn-ea"/>
                  <a:cs typeface="+mn-cs"/>
                </a:rPr>
                <a:t>data signals²</a:t>
              </a:r>
            </a:p>
          </p:txBody>
        </p:sp>
      </p:grpSp>
      <p:grpSp>
        <p:nvGrpSpPr>
          <p:cNvPr id="12" name="Group 11">
            <a:extLst>
              <a:ext uri="{FF2B5EF4-FFF2-40B4-BE49-F238E27FC236}">
                <a16:creationId xmlns:a16="http://schemas.microsoft.com/office/drawing/2014/main" id="{42D5F3C5-0DF4-4FAA-AD9E-6114B72B45BD}"/>
              </a:ext>
            </a:extLst>
          </p:cNvPr>
          <p:cNvGrpSpPr/>
          <p:nvPr/>
        </p:nvGrpSpPr>
        <p:grpSpPr>
          <a:xfrm>
            <a:off x="4919472" y="438912"/>
            <a:ext cx="3311035" cy="1234440"/>
            <a:chOff x="4919472" y="438912"/>
            <a:chExt cx="3311035" cy="1234440"/>
          </a:xfrm>
        </p:grpSpPr>
        <p:sp>
          <p:nvSpPr>
            <p:cNvPr id="5" name="Flowchart: Delay 4">
              <a:extLst>
                <a:ext uri="{FF2B5EF4-FFF2-40B4-BE49-F238E27FC236}">
                  <a16:creationId xmlns:a16="http://schemas.microsoft.com/office/drawing/2014/main" id="{AB44B41A-9DDD-4864-9B34-84C1782756D7}"/>
                </a:ext>
              </a:extLst>
            </p:cNvPr>
            <p:cNvSpPr/>
            <p:nvPr/>
          </p:nvSpPr>
          <p:spPr bwMode="auto">
            <a:xfrm>
              <a:off x="6996067" y="438912"/>
              <a:ext cx="1234440" cy="1234440"/>
            </a:xfrm>
            <a:prstGeom prst="flowChartDelay">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a:extLst>
                <a:ext uri="{FF2B5EF4-FFF2-40B4-BE49-F238E27FC236}">
                  <a16:creationId xmlns:a16="http://schemas.microsoft.com/office/drawing/2014/main" id="{ABD27F1E-6712-4F26-90C8-2CA373FB776D}"/>
                </a:ext>
              </a:extLst>
            </p:cNvPr>
            <p:cNvSpPr txBox="1"/>
            <p:nvPr/>
          </p:nvSpPr>
          <p:spPr>
            <a:xfrm flipH="1">
              <a:off x="4919472" y="438912"/>
              <a:ext cx="2660904" cy="1234440"/>
            </a:xfrm>
            <a:prstGeom prst="rect">
              <a:avLst/>
            </a:prstGeom>
            <a:solidFill>
              <a:schemeClr val="bg1"/>
            </a:solidFill>
          </p:spPr>
          <p:txBody>
            <a:bodyPr wrap="square" lIns="585216" tIns="0" rIns="0" bIns="0" anchor="ctr">
              <a:noAutofit/>
            </a:bodyPr>
            <a:lstStyle/>
            <a:p>
              <a:pPr>
                <a:defRPr/>
              </a:pPr>
              <a:r>
                <a:rPr kumimoji="0" lang="en-US" sz="2800" b="0" i="0" u="none" strike="noStrike" kern="1200" cap="none" spc="0" normalizeH="0" baseline="0" noProof="0" dirty="0">
                  <a:ln>
                    <a:noFill/>
                  </a:ln>
                  <a:effectLst/>
                  <a:uLnTx/>
                  <a:uFillTx/>
                  <a:latin typeface="+mj-lt"/>
                  <a:ea typeface="+mn-ea"/>
                  <a:cs typeface="Segoe UI Semilight" panose="020B0402040204020203" pitchFamily="34" charset="0"/>
                </a:rPr>
                <a:t>257M</a:t>
              </a:r>
              <a:endParaRPr kumimoji="0" lang="en-US" sz="2800" b="0" i="0" u="none" strike="noStrike" kern="1200" cap="none" spc="0" normalizeH="0" baseline="0" noProof="0" dirty="0">
                <a:ln>
                  <a:noFill/>
                </a:ln>
                <a:effectLst/>
                <a:uLnTx/>
                <a:uFillTx/>
                <a:latin typeface="+mj-lt"/>
                <a:ea typeface="+mn-ea"/>
                <a:cs typeface="+mn-cs"/>
              </a:endParaRPr>
            </a:p>
            <a:p>
              <a:pPr marL="0" marR="0" lvl="0" defTabSz="914367" rtl="0" eaLnBrk="1" fontAlgn="auto" latinLnBrk="0" hangingPunct="1">
                <a:buClrTx/>
                <a:buSzTx/>
                <a:buFontTx/>
                <a:buNone/>
                <a:tabLst/>
                <a:defRPr/>
              </a:pPr>
              <a:r>
                <a:rPr kumimoji="0" lang="en-US" sz="1800" b="0" i="0" u="none" strike="noStrike" kern="1200" cap="none" spc="0" normalizeH="0" baseline="0" noProof="0" dirty="0">
                  <a:ln>
                    <a:noFill/>
                  </a:ln>
                  <a:effectLst/>
                  <a:uLnTx/>
                  <a:uFillTx/>
                  <a:ea typeface="+mn-ea"/>
                  <a:cs typeface="+mn-cs"/>
                </a:rPr>
                <a:t>total unique</a:t>
              </a:r>
              <a:br>
                <a:rPr kumimoji="0" lang="en-US" sz="1800" b="0" i="0" u="none" strike="noStrike" kern="1200" cap="none" spc="0" normalizeH="0" baseline="0" noProof="0" dirty="0">
                  <a:ln>
                    <a:noFill/>
                  </a:ln>
                  <a:effectLst/>
                  <a:uLnTx/>
                  <a:uFillTx/>
                  <a:ea typeface="+mn-ea"/>
                  <a:cs typeface="+mn-cs"/>
                </a:rPr>
              </a:br>
              <a:r>
                <a:rPr kumimoji="0" lang="en-US" sz="1800" b="0" i="0" u="none" strike="noStrike" kern="1200" cap="none" spc="0" normalizeH="0" baseline="0" noProof="0" dirty="0">
                  <a:ln>
                    <a:noFill/>
                  </a:ln>
                  <a:effectLst/>
                  <a:uLnTx/>
                  <a:uFillTx/>
                  <a:ea typeface="+mn-ea"/>
                  <a:cs typeface="+mn-cs"/>
                </a:rPr>
                <a:t>visitors in the U.S.¹</a:t>
              </a:r>
            </a:p>
          </p:txBody>
        </p:sp>
      </p:grpSp>
      <p:sp>
        <p:nvSpPr>
          <p:cNvPr id="4" name="Rectangle 3">
            <a:extLst>
              <a:ext uri="{FF2B5EF4-FFF2-40B4-BE49-F238E27FC236}">
                <a16:creationId xmlns:a16="http://schemas.microsoft.com/office/drawing/2014/main" id="{F9D37BC6-32F1-4227-8FF6-52B8BF146110}"/>
              </a:ext>
            </a:extLst>
          </p:cNvPr>
          <p:cNvSpPr/>
          <p:nvPr/>
        </p:nvSpPr>
        <p:spPr bwMode="auto">
          <a:xfrm>
            <a:off x="0" y="0"/>
            <a:ext cx="4919472" cy="68580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a:xfrm>
            <a:off x="588263" y="457200"/>
            <a:ext cx="3749040" cy="3323987"/>
          </a:xfrm>
        </p:spPr>
        <p:txBody>
          <a:bodyPr/>
          <a:lstStyle/>
          <a:p>
            <a:r>
              <a:rPr lang="en-US" sz="3600" dirty="0">
                <a:solidFill>
                  <a:schemeClr val="tx1"/>
                </a:solidFill>
                <a:latin typeface="Segoe UI Semibold" panose="020B0702040204020203" pitchFamily="34" charset="0"/>
                <a:cs typeface="Segoe UI Semibold" panose="020B0702040204020203" pitchFamily="34" charset="0"/>
              </a:rPr>
              <a:t>Reach your audience across high-quality brand-safe sites </a:t>
            </a:r>
            <a:r>
              <a:rPr lang="en-US" sz="3600" dirty="0">
                <a:solidFill>
                  <a:schemeClr val="tx1"/>
                </a:solidFill>
                <a:highlight>
                  <a:srgbClr val="50E6FF"/>
                </a:highlight>
                <a:latin typeface="Segoe UI Semibold" panose="020B0702040204020203" pitchFamily="34" charset="0"/>
                <a:cs typeface="Segoe UI Semibold" panose="020B0702040204020203" pitchFamily="34" charset="0"/>
              </a:rPr>
              <a:t>with Microsoft Audience Network</a:t>
            </a:r>
            <a:endParaRPr lang="en-US" dirty="0">
              <a:solidFill>
                <a:schemeClr val="tx1"/>
              </a:solidFill>
              <a:highlight>
                <a:srgbClr val="50E6FF"/>
              </a:highlight>
              <a:latin typeface="Segoe UI Semibold" panose="020B0702040204020203" pitchFamily="34" charset="0"/>
              <a:cs typeface="Segoe UI Semibold" panose="020B0702040204020203" pitchFamily="34" charset="0"/>
            </a:endParaRPr>
          </a:p>
        </p:txBody>
      </p:sp>
      <p:sp>
        <p:nvSpPr>
          <p:cNvPr id="47" name="Rectangle 46">
            <a:extLst>
              <a:ext uri="{FF2B5EF4-FFF2-40B4-BE49-F238E27FC236}">
                <a16:creationId xmlns:a16="http://schemas.microsoft.com/office/drawing/2014/main" id="{32A08678-8FEF-4AC0-90BC-AF0FDD266C44}"/>
              </a:ext>
            </a:extLst>
          </p:cNvPr>
          <p:cNvSpPr/>
          <p:nvPr/>
        </p:nvSpPr>
        <p:spPr bwMode="auto">
          <a:xfrm>
            <a:off x="5504688" y="3899802"/>
            <a:ext cx="201168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ea typeface="+mn-ea"/>
                <a:cs typeface="+mn-cs"/>
              </a:rPr>
              <a:t>Product ad</a:t>
            </a:r>
          </a:p>
        </p:txBody>
      </p:sp>
      <p:grpSp>
        <p:nvGrpSpPr>
          <p:cNvPr id="9" name="Group 8">
            <a:extLst>
              <a:ext uri="{FF2B5EF4-FFF2-40B4-BE49-F238E27FC236}">
                <a16:creationId xmlns:a16="http://schemas.microsoft.com/office/drawing/2014/main" id="{FB4E7EF8-67F5-43A0-989D-121493C0B375}"/>
              </a:ext>
            </a:extLst>
          </p:cNvPr>
          <p:cNvGrpSpPr/>
          <p:nvPr/>
        </p:nvGrpSpPr>
        <p:grpSpPr>
          <a:xfrm>
            <a:off x="5504688" y="2201281"/>
            <a:ext cx="3317029" cy="1233147"/>
            <a:chOff x="5504688" y="2201281"/>
            <a:chExt cx="3317029" cy="1233147"/>
          </a:xfrm>
        </p:grpSpPr>
        <p:sp>
          <p:nvSpPr>
            <p:cNvPr id="50" name="Rectangle 49">
              <a:extLst>
                <a:ext uri="{FF2B5EF4-FFF2-40B4-BE49-F238E27FC236}">
                  <a16:creationId xmlns:a16="http://schemas.microsoft.com/office/drawing/2014/main" id="{0A650D65-26C7-4399-A833-6297C91581CF}"/>
                </a:ext>
              </a:extLst>
            </p:cNvPr>
            <p:cNvSpPr/>
            <p:nvPr/>
          </p:nvSpPr>
          <p:spPr bwMode="auto">
            <a:xfrm>
              <a:off x="5504688" y="2201281"/>
              <a:ext cx="201168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ea typeface="+mn-ea"/>
                  <a:cs typeface="+mn-cs"/>
                </a:rPr>
                <a:t>Text ad</a:t>
              </a:r>
            </a:p>
          </p:txBody>
        </p:sp>
        <p:pic>
          <p:nvPicPr>
            <p:cNvPr id="51" name="Picture 50">
              <a:extLst>
                <a:ext uri="{FF2B5EF4-FFF2-40B4-BE49-F238E27FC236}">
                  <a16:creationId xmlns:a16="http://schemas.microsoft.com/office/drawing/2014/main" id="{4C096D8C-E967-487C-B680-145C6C4DA695}"/>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5504688" y="2674334"/>
              <a:ext cx="3317029" cy="760094"/>
            </a:xfrm>
            <a:prstGeom prst="rect">
              <a:avLst/>
            </a:prstGeom>
            <a:ln w="12700">
              <a:solidFill>
                <a:srgbClr val="505050"/>
              </a:solidFill>
            </a:ln>
            <a:effectLst>
              <a:outerShdw dist="63500" dir="2700000" algn="tl" rotWithShape="0">
                <a:srgbClr val="505050"/>
              </a:outerShdw>
            </a:effectLst>
          </p:spPr>
        </p:pic>
      </p:grpSp>
      <p:sp>
        <p:nvSpPr>
          <p:cNvPr id="53" name="Rectangle 52">
            <a:extLst>
              <a:ext uri="{FF2B5EF4-FFF2-40B4-BE49-F238E27FC236}">
                <a16:creationId xmlns:a16="http://schemas.microsoft.com/office/drawing/2014/main" id="{B690BBC7-8C95-4A12-86DA-899E9E10672F}"/>
              </a:ext>
            </a:extLst>
          </p:cNvPr>
          <p:cNvSpPr/>
          <p:nvPr/>
        </p:nvSpPr>
        <p:spPr bwMode="auto">
          <a:xfrm>
            <a:off x="7707807" y="3907618"/>
            <a:ext cx="201168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ea typeface="+mn-ea"/>
                <a:cs typeface="+mn-cs"/>
              </a:rPr>
              <a:t>Image ad</a:t>
            </a:r>
          </a:p>
        </p:txBody>
      </p:sp>
      <p:sp>
        <p:nvSpPr>
          <p:cNvPr id="3" name="Footnote">
            <a:extLst>
              <a:ext uri="{FF2B5EF4-FFF2-40B4-BE49-F238E27FC236}">
                <a16:creationId xmlns:a16="http://schemas.microsoft.com/office/drawing/2014/main" id="{C060B985-41AC-4002-9C94-B68D73B18E1C}"/>
              </a:ext>
            </a:extLst>
          </p:cNvPr>
          <p:cNvSpPr txBox="1">
            <a:spLocks/>
          </p:cNvSpPr>
          <p:nvPr/>
        </p:nvSpPr>
        <p:spPr>
          <a:xfrm>
            <a:off x="585786" y="6269038"/>
            <a:ext cx="3749040" cy="295275"/>
          </a:xfrm>
          <a:prstGeom prst="rect">
            <a:avLst/>
          </a:prstGeom>
        </p:spPr>
        <p:txBody>
          <a:bodyPr lIns="0" tIns="0" rIns="0" bIns="0" anchor="b">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800" kern="1200" spc="0" baseline="0">
                <a:solidFill>
                  <a:srgbClr val="737373"/>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n-NO"/>
              <a:t>1. comScore Microsoft Audience Platform Report, November 2021. </a:t>
            </a:r>
            <a:br>
              <a:rPr lang="nn-NO"/>
            </a:br>
            <a:r>
              <a:rPr lang="nn-NO"/>
              <a:t>2. Microsoft internal data.</a:t>
            </a:r>
          </a:p>
        </p:txBody>
      </p:sp>
      <p:pic>
        <p:nvPicPr>
          <p:cNvPr id="20" name="Picture 19">
            <a:extLst>
              <a:ext uri="{FF2B5EF4-FFF2-40B4-BE49-F238E27FC236}">
                <a16:creationId xmlns:a16="http://schemas.microsoft.com/office/drawing/2014/main" id="{65B25E0B-4790-4B18-9EA2-F91740A7B9BE}"/>
              </a:ext>
            </a:extLst>
          </p:cNvPr>
          <p:cNvPicPr>
            <a:picLocks noChangeAspect="1"/>
          </p:cNvPicPr>
          <p:nvPr/>
        </p:nvPicPr>
        <p:blipFill rotWithShape="1">
          <a:blip r:embed="rId5"/>
          <a:srcRect l="632" r="756" b="1674"/>
          <a:stretch/>
        </p:blipFill>
        <p:spPr>
          <a:xfrm>
            <a:off x="7707806" y="4357001"/>
            <a:ext cx="3390566" cy="1892808"/>
          </a:xfrm>
          <a:prstGeom prst="rect">
            <a:avLst/>
          </a:prstGeom>
          <a:ln w="12700">
            <a:solidFill>
              <a:srgbClr val="505050"/>
            </a:solidFill>
          </a:ln>
          <a:effectLst>
            <a:outerShdw dist="63500" dir="2700000" algn="tl" rotWithShape="0">
              <a:srgbClr val="505050"/>
            </a:outerShdw>
          </a:effectLst>
        </p:spPr>
      </p:pic>
      <p:grpSp>
        <p:nvGrpSpPr>
          <p:cNvPr id="7" name="Group 6">
            <a:extLst>
              <a:ext uri="{FF2B5EF4-FFF2-40B4-BE49-F238E27FC236}">
                <a16:creationId xmlns:a16="http://schemas.microsoft.com/office/drawing/2014/main" id="{9D9C478D-5680-4306-B500-5BC74E2F3D3D}"/>
              </a:ext>
            </a:extLst>
          </p:cNvPr>
          <p:cNvGrpSpPr/>
          <p:nvPr/>
        </p:nvGrpSpPr>
        <p:grpSpPr>
          <a:xfrm>
            <a:off x="5504688" y="4357002"/>
            <a:ext cx="1672732" cy="1892808"/>
            <a:chOff x="7064649" y="4373625"/>
            <a:chExt cx="1672732" cy="1892808"/>
          </a:xfrm>
        </p:grpSpPr>
        <p:pic>
          <p:nvPicPr>
            <p:cNvPr id="22" name="Picture 21">
              <a:extLst>
                <a:ext uri="{FF2B5EF4-FFF2-40B4-BE49-F238E27FC236}">
                  <a16:creationId xmlns:a16="http://schemas.microsoft.com/office/drawing/2014/main" id="{F6396E8E-75FB-4B71-889C-EBAB33F354FB}"/>
                </a:ext>
              </a:extLst>
            </p:cNvPr>
            <p:cNvPicPr>
              <a:picLocks noChangeAspect="1"/>
            </p:cNvPicPr>
            <p:nvPr/>
          </p:nvPicPr>
          <p:blipFill rotWithShape="1">
            <a:blip r:embed="rId6"/>
            <a:srcRect l="2605" t="2605" r="2605" b="2605"/>
            <a:stretch/>
          </p:blipFill>
          <p:spPr>
            <a:xfrm>
              <a:off x="7064649" y="4373625"/>
              <a:ext cx="1672732" cy="1892808"/>
            </a:xfrm>
            <a:prstGeom prst="rect">
              <a:avLst/>
            </a:prstGeom>
            <a:solidFill>
              <a:schemeClr val="bg1"/>
            </a:solidFill>
            <a:ln w="12700">
              <a:solidFill>
                <a:srgbClr val="505050"/>
              </a:solidFill>
            </a:ln>
            <a:effectLst>
              <a:outerShdw dist="63500" dir="2700000" algn="tl" rotWithShape="0">
                <a:srgbClr val="505050"/>
              </a:outerShdw>
            </a:effectLst>
          </p:spPr>
        </p:pic>
        <p:pic>
          <p:nvPicPr>
            <p:cNvPr id="23" name="Picture 22">
              <a:extLst>
                <a:ext uri="{FF2B5EF4-FFF2-40B4-BE49-F238E27FC236}">
                  <a16:creationId xmlns:a16="http://schemas.microsoft.com/office/drawing/2014/main" id="{739F279E-CA8E-4CE6-8B3C-C24A41CFC481}"/>
                </a:ext>
              </a:extLst>
            </p:cNvPr>
            <p:cNvPicPr>
              <a:picLocks noChangeAspect="1"/>
            </p:cNvPicPr>
            <p:nvPr/>
          </p:nvPicPr>
          <p:blipFill>
            <a:blip r:embed="rId7"/>
            <a:stretch>
              <a:fillRect/>
            </a:stretch>
          </p:blipFill>
          <p:spPr>
            <a:xfrm>
              <a:off x="7097495" y="5389107"/>
              <a:ext cx="1615551" cy="848643"/>
            </a:xfrm>
            <a:prstGeom prst="rect">
              <a:avLst/>
            </a:prstGeom>
          </p:spPr>
        </p:pic>
      </p:grpSp>
    </p:spTree>
    <p:custDataLst>
      <p:tags r:id="rId1"/>
    </p:custDataLst>
    <p:extLst>
      <p:ext uri="{BB962C8B-B14F-4D97-AF65-F5344CB8AC3E}">
        <p14:creationId xmlns:p14="http://schemas.microsoft.com/office/powerpoint/2010/main" val="233790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500" fill="hold"/>
                                        <p:tgtEl>
                                          <p:spTgt spid="13"/>
                                        </p:tgtEl>
                                        <p:attrNameLst>
                                          <p:attrName>ppt_x</p:attrName>
                                        </p:attrNameLst>
                                      </p:cBhvr>
                                      <p:tavLst>
                                        <p:tav tm="0">
                                          <p:val>
                                            <p:strVal val="0-#ppt_w/2"/>
                                          </p:val>
                                        </p:tav>
                                        <p:tav tm="100000">
                                          <p:val>
                                            <p:strVal val="#ppt_x"/>
                                          </p:val>
                                        </p:tav>
                                      </p:tavLst>
                                    </p:anim>
                                    <p:anim calcmode="lin" valueType="num">
                                      <p:cBhvr additive="base">
                                        <p:cTn id="13" dur="1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0D7B-1B3E-486B-8576-69D1F58CEDD4}"/>
              </a:ext>
            </a:extLst>
          </p:cNvPr>
          <p:cNvSpPr>
            <a:spLocks noGrp="1"/>
          </p:cNvSpPr>
          <p:nvPr>
            <p:ph type="title"/>
          </p:nvPr>
        </p:nvSpPr>
        <p:spPr>
          <a:xfrm>
            <a:off x="588263" y="457200"/>
            <a:ext cx="11018520" cy="1107996"/>
          </a:xfrm>
        </p:spPr>
        <p:txBody>
          <a:bodyPr/>
          <a:lstStyle/>
          <a:p>
            <a:r>
              <a:rPr lang="en-US" dirty="0"/>
              <a:t>Reach your audience </a:t>
            </a:r>
            <a:r>
              <a:rPr lang="en-US" dirty="0">
                <a:highlight>
                  <a:srgbClr val="50E6FF"/>
                </a:highlight>
              </a:rPr>
              <a:t>outside of search, across platforms</a:t>
            </a:r>
            <a:r>
              <a:rPr lang="en-US" dirty="0"/>
              <a:t> across the consumer decision journey</a:t>
            </a:r>
          </a:p>
        </p:txBody>
      </p:sp>
      <p:sp>
        <p:nvSpPr>
          <p:cNvPr id="5" name="Text Placeholder 4">
            <a:extLst>
              <a:ext uri="{FF2B5EF4-FFF2-40B4-BE49-F238E27FC236}">
                <a16:creationId xmlns:a16="http://schemas.microsoft.com/office/drawing/2014/main" id="{CCFE4F06-720D-4E18-B8A4-919B0C91AD7D}"/>
              </a:ext>
            </a:extLst>
          </p:cNvPr>
          <p:cNvSpPr>
            <a:spLocks noGrp="1"/>
          </p:cNvSpPr>
          <p:nvPr>
            <p:ph type="body" sz="quarter" idx="11"/>
          </p:nvPr>
        </p:nvSpPr>
        <p:spPr/>
        <p:txBody>
          <a:bodyPr/>
          <a:lstStyle/>
          <a:p>
            <a:r>
              <a:rPr lang="fr-FR" dirty="0"/>
              <a:t>Markets: </a:t>
            </a:r>
            <a:r>
              <a:rPr lang="en-US" dirty="0"/>
              <a:t>US</a:t>
            </a:r>
            <a:r>
              <a:rPr lang="fr-FR" dirty="0"/>
              <a:t>, CA, UK, AU, FR, DE, NZ,</a:t>
            </a:r>
            <a:r>
              <a:rPr lang="en-US" dirty="0"/>
              <a:t> IE, IT, ES, NL, SE, CH, AT, BE, DK, NO, FI, AR, BR, CL, CO, MX, PE, VE</a:t>
            </a:r>
            <a:r>
              <a:rPr lang="fr-FR" dirty="0"/>
              <a:t>.  </a:t>
            </a:r>
            <a:endParaRPr lang="en-US" dirty="0"/>
          </a:p>
          <a:p>
            <a:endParaRPr lang="fr-FR" dirty="0"/>
          </a:p>
        </p:txBody>
      </p:sp>
      <p:sp>
        <p:nvSpPr>
          <p:cNvPr id="11" name="Rectangle 10">
            <a:extLst>
              <a:ext uri="{FF2B5EF4-FFF2-40B4-BE49-F238E27FC236}">
                <a16:creationId xmlns:a16="http://schemas.microsoft.com/office/drawing/2014/main" id="{A6116E87-B7A7-4D9A-80AF-00295AF1B137}"/>
              </a:ext>
            </a:extLst>
          </p:cNvPr>
          <p:cNvSpPr/>
          <p:nvPr/>
        </p:nvSpPr>
        <p:spPr>
          <a:xfrm>
            <a:off x="1951531" y="5210680"/>
            <a:ext cx="1371600" cy="640080"/>
          </a:xfrm>
          <a:prstGeom prst="rect">
            <a:avLst/>
          </a:prstGeom>
        </p:spPr>
        <p:txBody>
          <a:bodyPr wrap="square" lIns="0" tIns="0" rIns="0" bIns="0">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Microsoft </a:t>
            </a:r>
            <a:br>
              <a:rPr kumimoji="0" lang="en-US" sz="18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br>
            <a:r>
              <a:rPr kumimoji="0" lang="en-US" sz="18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Edge</a:t>
            </a:r>
          </a:p>
        </p:txBody>
      </p:sp>
      <p:sp>
        <p:nvSpPr>
          <p:cNvPr id="12" name="Rectangle 11">
            <a:extLst>
              <a:ext uri="{FF2B5EF4-FFF2-40B4-BE49-F238E27FC236}">
                <a16:creationId xmlns:a16="http://schemas.microsoft.com/office/drawing/2014/main" id="{08AA2571-443C-4E77-BB53-2BED9FDDADFE}"/>
              </a:ext>
            </a:extLst>
          </p:cNvPr>
          <p:cNvSpPr/>
          <p:nvPr/>
        </p:nvSpPr>
        <p:spPr>
          <a:xfrm>
            <a:off x="6585107" y="5210680"/>
            <a:ext cx="1371600" cy="640080"/>
          </a:xfrm>
          <a:prstGeom prst="rect">
            <a:avLst/>
          </a:prstGeom>
        </p:spPr>
        <p:txBody>
          <a:bodyPr wrap="square" lIns="0" tIns="0" rIns="0" bIns="0">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Microsoft News</a:t>
            </a:r>
          </a:p>
        </p:txBody>
      </p:sp>
      <p:sp>
        <p:nvSpPr>
          <p:cNvPr id="14" name="Rectangle 13">
            <a:extLst>
              <a:ext uri="{FF2B5EF4-FFF2-40B4-BE49-F238E27FC236}">
                <a16:creationId xmlns:a16="http://schemas.microsoft.com/office/drawing/2014/main" id="{D9E7D029-E5D2-4031-BC33-24CF3FD46266}"/>
              </a:ext>
            </a:extLst>
          </p:cNvPr>
          <p:cNvSpPr/>
          <p:nvPr/>
        </p:nvSpPr>
        <p:spPr>
          <a:xfrm>
            <a:off x="10021177" y="5210680"/>
            <a:ext cx="1371600" cy="640080"/>
          </a:xfrm>
          <a:prstGeom prst="rect">
            <a:avLst/>
          </a:prstGeom>
        </p:spPr>
        <p:txBody>
          <a:bodyPr wrap="square" lIns="0" tIns="0" rIns="0" bIns="0">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Segoe UI Semibold" panose="020B0702040204020203" pitchFamily="34" charset="0"/>
              </a:rPr>
              <a:t>Outlook.com</a:t>
            </a:r>
          </a:p>
        </p:txBody>
      </p:sp>
      <p:pic>
        <p:nvPicPr>
          <p:cNvPr id="15" name="2020-Video-Screenshots-MSN-1170x840sampling50-carousel-v3">
            <a:hlinkClick r:id="" action="ppaction://media"/>
            <a:extLst>
              <a:ext uri="{FF2B5EF4-FFF2-40B4-BE49-F238E27FC236}">
                <a16:creationId xmlns:a16="http://schemas.microsoft.com/office/drawing/2014/main" id="{7046AF61-4B4B-4589-830D-7F0D199A5E0B}"/>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5417821" y="2285248"/>
            <a:ext cx="3706172" cy="2660904"/>
          </a:xfrm>
          <a:prstGeom prst="rect">
            <a:avLst/>
          </a:prstGeom>
        </p:spPr>
      </p:pic>
      <p:pic>
        <p:nvPicPr>
          <p:cNvPr id="16" name="2020-Video-Screenshots-Outlook-1200x2130sampling50-carousel-v2">
            <a:hlinkClick r:id="" action="ppaction://media"/>
            <a:extLst>
              <a:ext uri="{FF2B5EF4-FFF2-40B4-BE49-F238E27FC236}">
                <a16:creationId xmlns:a16="http://schemas.microsoft.com/office/drawing/2014/main" id="{61991A34-FD19-4DA5-B121-0D46F2DC968D}"/>
              </a:ext>
            </a:extLst>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9890390" y="2166376"/>
            <a:ext cx="1633174" cy="2898648"/>
          </a:xfrm>
          <a:prstGeom prst="rect">
            <a:avLst/>
          </a:prstGeom>
        </p:spPr>
      </p:pic>
      <p:pic>
        <p:nvPicPr>
          <p:cNvPr id="17" name="2020-Video-Screenshots-Edge-1012x742sampling50-carousel-v3">
            <a:hlinkClick r:id="" action="ppaction://media"/>
            <a:extLst>
              <a:ext uri="{FF2B5EF4-FFF2-40B4-BE49-F238E27FC236}">
                <a16:creationId xmlns:a16="http://schemas.microsoft.com/office/drawing/2014/main" id="{D2CA96EF-1786-40BB-A32E-39829C9EB6B9}"/>
              </a:ext>
            </a:extLst>
          </p:cNvPr>
          <p:cNvPicPr>
            <a:picLocks noChangeAspect="1"/>
          </p:cNvPicPr>
          <p:nvPr>
            <a:videoFile r:link="rId7"/>
            <p:extLst>
              <p:ext uri="{DAA4B4D4-6D71-4841-9C94-3DE7FCFB9230}">
                <p14:media xmlns:p14="http://schemas.microsoft.com/office/powerpoint/2010/main" r:embed="rId6"/>
              </p:ext>
            </p:extLst>
          </p:nvPr>
        </p:nvPicPr>
        <p:blipFill>
          <a:blip r:embed="rId12"/>
          <a:stretch>
            <a:fillRect/>
          </a:stretch>
        </p:blipFill>
        <p:spPr>
          <a:xfrm>
            <a:off x="585786" y="2111512"/>
            <a:ext cx="4103090" cy="3008376"/>
          </a:xfrm>
          <a:prstGeom prst="rect">
            <a:avLst/>
          </a:prstGeom>
        </p:spPr>
      </p:pic>
    </p:spTree>
    <p:custDataLst>
      <p:tags r:id="rId1"/>
    </p:custDataLst>
    <p:extLst>
      <p:ext uri="{BB962C8B-B14F-4D97-AF65-F5344CB8AC3E}">
        <p14:creationId xmlns:p14="http://schemas.microsoft.com/office/powerpoint/2010/main" val="677635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2" fill="hold"/>
                                        <p:tgtEl>
                                          <p:spTgt spid="17"/>
                                        </p:tgtEl>
                                      </p:cBhvr>
                                    </p:cmd>
                                  </p:childTnLst>
                                </p:cTn>
                              </p:par>
                              <p:par>
                                <p:cTn id="7" presetID="1" presetClass="mediacall" presetSubtype="0" fill="hold" nodeType="withEffect">
                                  <p:stCondLst>
                                    <p:cond delay="4000"/>
                                  </p:stCondLst>
                                  <p:childTnLst>
                                    <p:cmd type="call" cmd="playFrom(0.0)">
                                      <p:cBhvr>
                                        <p:cTn id="8" dur="14037" fill="hold"/>
                                        <p:tgtEl>
                                          <p:spTgt spid="15"/>
                                        </p:tgtEl>
                                      </p:cBhvr>
                                    </p:cmd>
                                  </p:childTnLst>
                                </p:cTn>
                              </p:par>
                              <p:par>
                                <p:cTn id="9" presetID="1" presetClass="mediacall" presetSubtype="0" fill="hold" nodeType="withEffect">
                                  <p:stCondLst>
                                    <p:cond delay="8000"/>
                                  </p:stCondLst>
                                  <p:childTnLst>
                                    <p:cmd type="call" cmd="playFrom(0.0)">
                                      <p:cBhvr>
                                        <p:cTn id="10" dur="902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5"/>
                </p:tgtEl>
              </p:cMediaNode>
            </p:video>
            <p:video>
              <p:cMediaNode vol="80000">
                <p:cTn id="12" repeatCount="indefinite" fill="hold" display="0">
                  <p:stCondLst>
                    <p:cond delay="indefinite"/>
                  </p:stCondLst>
                </p:cTn>
                <p:tgtEl>
                  <p:spTgt spid="16"/>
                </p:tgtEl>
              </p:cMediaNode>
            </p:video>
            <p:video>
              <p:cMediaNode vol="80000">
                <p:cTn id="13" repeatCount="indefinite" fill="hold" display="0">
                  <p:stCondLst>
                    <p:cond delay="indefinite"/>
                  </p:st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514F2-B9A8-481E-BCD8-2E10D814CA99}"/>
              </a:ext>
            </a:extLst>
          </p:cNvPr>
          <p:cNvPicPr>
            <a:picLocks noChangeAspect="1"/>
          </p:cNvPicPr>
          <p:nvPr/>
        </p:nvPicPr>
        <p:blipFill>
          <a:blip r:embed="rId4"/>
          <a:srcRect t="206" b="206"/>
          <a:stretch/>
        </p:blipFill>
        <p:spPr>
          <a:xfrm>
            <a:off x="596649" y="2020824"/>
            <a:ext cx="4373593" cy="3291840"/>
          </a:xfrm>
          <a:prstGeom prst="rect">
            <a:avLst/>
          </a:prstGeom>
          <a:ln w="12700">
            <a:solidFill>
              <a:srgbClr val="D2D2D2"/>
            </a:solidFill>
          </a:ln>
          <a:effectLst>
            <a:outerShdw dist="63500" dir="2700000" algn="tl" rotWithShape="0">
              <a:srgbClr val="D2D2D2"/>
            </a:outerShdw>
          </a:effectLst>
        </p:spPr>
      </p:pic>
      <p:sp>
        <p:nvSpPr>
          <p:cNvPr id="2" name="Title 1">
            <a:extLst>
              <a:ext uri="{FF2B5EF4-FFF2-40B4-BE49-F238E27FC236}">
                <a16:creationId xmlns:a16="http://schemas.microsoft.com/office/drawing/2014/main" id="{D6D397A9-D7B2-410F-8187-96914CF4590B}"/>
              </a:ext>
            </a:extLst>
          </p:cNvPr>
          <p:cNvSpPr>
            <a:spLocks noGrp="1"/>
          </p:cNvSpPr>
          <p:nvPr>
            <p:ph type="title"/>
          </p:nvPr>
        </p:nvSpPr>
        <p:spPr>
          <a:xfrm>
            <a:off x="588263" y="457200"/>
            <a:ext cx="3593212" cy="1107996"/>
          </a:xfrm>
        </p:spPr>
        <p:txBody>
          <a:bodyPr/>
          <a:lstStyle/>
          <a:p>
            <a:r>
              <a:rPr lang="en-US" dirty="0"/>
              <a:t>Product Ads experiences</a:t>
            </a:r>
          </a:p>
        </p:txBody>
      </p:sp>
      <p:grpSp>
        <p:nvGrpSpPr>
          <p:cNvPr id="36" name="!!ProductAdsShopping">
            <a:extLst>
              <a:ext uri="{FF2B5EF4-FFF2-40B4-BE49-F238E27FC236}">
                <a16:creationId xmlns:a16="http://schemas.microsoft.com/office/drawing/2014/main" id="{5F8F7132-EA68-4FD5-B906-C56730E8E7F7}"/>
              </a:ext>
            </a:extLst>
          </p:cNvPr>
          <p:cNvGrpSpPr/>
          <p:nvPr/>
        </p:nvGrpSpPr>
        <p:grpSpPr>
          <a:xfrm>
            <a:off x="5166360" y="0"/>
            <a:ext cx="7487016" cy="6858000"/>
            <a:chOff x="0" y="0"/>
            <a:chExt cx="7487016" cy="6858000"/>
          </a:xfrm>
        </p:grpSpPr>
        <p:sp>
          <p:nvSpPr>
            <p:cNvPr id="37" name="Rectangle 36">
              <a:extLst>
                <a:ext uri="{FF2B5EF4-FFF2-40B4-BE49-F238E27FC236}">
                  <a16:creationId xmlns:a16="http://schemas.microsoft.com/office/drawing/2014/main" id="{6AFD3673-A19C-46C9-99B2-3DB315D2E040}"/>
                </a:ext>
              </a:extLst>
            </p:cNvPr>
            <p:cNvSpPr/>
            <p:nvPr/>
          </p:nvSpPr>
          <p:spPr bwMode="auto">
            <a:xfrm>
              <a:off x="0" y="0"/>
              <a:ext cx="7487016"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8" name="Picture 37">
              <a:extLst>
                <a:ext uri="{FF2B5EF4-FFF2-40B4-BE49-F238E27FC236}">
                  <a16:creationId xmlns:a16="http://schemas.microsoft.com/office/drawing/2014/main" id="{FDCC32AC-B4EB-47F1-8B7A-FC4EC95264BB}"/>
                </a:ext>
              </a:extLst>
            </p:cNvPr>
            <p:cNvPicPr>
              <a:picLocks noChangeAspect="1"/>
            </p:cNvPicPr>
            <p:nvPr/>
          </p:nvPicPr>
          <p:blipFill>
            <a:blip r:embed="rId5"/>
            <a:srcRect t="357" b="357"/>
            <a:stretch/>
          </p:blipFill>
          <p:spPr>
            <a:xfrm>
              <a:off x="2526516" y="585788"/>
              <a:ext cx="4343319" cy="5794293"/>
            </a:xfrm>
            <a:prstGeom prst="rect">
              <a:avLst/>
            </a:prstGeom>
            <a:ln w="12700">
              <a:solidFill>
                <a:srgbClr val="D2D2D2"/>
              </a:solidFill>
            </a:ln>
            <a:effectLst>
              <a:outerShdw dist="63500" dir="2700000" algn="tl" rotWithShape="0">
                <a:srgbClr val="D2D2D2"/>
              </a:outerShdw>
            </a:effectLst>
          </p:spPr>
        </p:pic>
        <p:sp>
          <p:nvSpPr>
            <p:cNvPr id="39" name="TextBox 38">
              <a:extLst>
                <a:ext uri="{FF2B5EF4-FFF2-40B4-BE49-F238E27FC236}">
                  <a16:creationId xmlns:a16="http://schemas.microsoft.com/office/drawing/2014/main" id="{86C98E5F-9D98-4122-A283-513BDE9C1A7B}"/>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Shopping Tab</a:t>
              </a:r>
            </a:p>
          </p:txBody>
        </p:sp>
      </p:grpSp>
      <p:grpSp>
        <p:nvGrpSpPr>
          <p:cNvPr id="40" name="!!ProductAdsImages">
            <a:extLst>
              <a:ext uri="{FF2B5EF4-FFF2-40B4-BE49-F238E27FC236}">
                <a16:creationId xmlns:a16="http://schemas.microsoft.com/office/drawing/2014/main" id="{FE533E91-175E-478C-8944-BE7A2950B569}"/>
              </a:ext>
            </a:extLst>
          </p:cNvPr>
          <p:cNvGrpSpPr/>
          <p:nvPr/>
        </p:nvGrpSpPr>
        <p:grpSpPr>
          <a:xfrm>
            <a:off x="7488936" y="0"/>
            <a:ext cx="7487016" cy="6858000"/>
            <a:chOff x="2338468" y="0"/>
            <a:chExt cx="7487016" cy="6858000"/>
          </a:xfrm>
        </p:grpSpPr>
        <p:sp>
          <p:nvSpPr>
            <p:cNvPr id="41" name="Rectangle 40">
              <a:extLst>
                <a:ext uri="{FF2B5EF4-FFF2-40B4-BE49-F238E27FC236}">
                  <a16:creationId xmlns:a16="http://schemas.microsoft.com/office/drawing/2014/main" id="{33A4E1EA-9129-4F4B-9D3A-6CF1F5969D7E}"/>
                </a:ext>
              </a:extLst>
            </p:cNvPr>
            <p:cNvSpPr/>
            <p:nvPr/>
          </p:nvSpPr>
          <p:spPr bwMode="auto">
            <a:xfrm>
              <a:off x="2338468" y="0"/>
              <a:ext cx="7487016"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extBox 41">
              <a:extLst>
                <a:ext uri="{FF2B5EF4-FFF2-40B4-BE49-F238E27FC236}">
                  <a16:creationId xmlns:a16="http://schemas.microsoft.com/office/drawing/2014/main" id="{8C3F7CA5-56EF-4AF4-954B-3C8E554A92D6}"/>
                </a:ext>
              </a:extLst>
            </p:cNvPr>
            <p:cNvSpPr txBox="1"/>
            <p:nvPr/>
          </p:nvSpPr>
          <p:spPr>
            <a:xfrm>
              <a:off x="2534558" y="3344273"/>
              <a:ext cx="198465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Images Tab</a:t>
              </a:r>
            </a:p>
          </p:txBody>
        </p:sp>
        <p:pic>
          <p:nvPicPr>
            <p:cNvPr id="43" name="Picture 42">
              <a:extLst>
                <a:ext uri="{FF2B5EF4-FFF2-40B4-BE49-F238E27FC236}">
                  <a16:creationId xmlns:a16="http://schemas.microsoft.com/office/drawing/2014/main" id="{CA899A73-AD0A-4923-8F69-CFE47BCA19D0}"/>
                </a:ext>
              </a:extLst>
            </p:cNvPr>
            <p:cNvPicPr>
              <a:picLocks noChangeAspect="1"/>
            </p:cNvPicPr>
            <p:nvPr/>
          </p:nvPicPr>
          <p:blipFill>
            <a:blip r:embed="rId6"/>
            <a:srcRect t="83" b="83"/>
            <a:stretch/>
          </p:blipFill>
          <p:spPr>
            <a:xfrm>
              <a:off x="4828033" y="973649"/>
              <a:ext cx="4409939" cy="4910703"/>
            </a:xfrm>
            <a:prstGeom prst="rect">
              <a:avLst/>
            </a:prstGeom>
            <a:ln w="12700">
              <a:solidFill>
                <a:srgbClr val="D2D2D2"/>
              </a:solidFill>
            </a:ln>
            <a:effectLst>
              <a:outerShdw dist="63500" dir="2700000" algn="tl" rotWithShape="0">
                <a:srgbClr val="D2D2D2"/>
              </a:outerShdw>
            </a:effectLst>
          </p:spPr>
        </p:pic>
      </p:grpSp>
      <p:grpSp>
        <p:nvGrpSpPr>
          <p:cNvPr id="44" name="!!LocalInventoryAds">
            <a:extLst>
              <a:ext uri="{FF2B5EF4-FFF2-40B4-BE49-F238E27FC236}">
                <a16:creationId xmlns:a16="http://schemas.microsoft.com/office/drawing/2014/main" id="{C31D6921-4A09-47F6-BBD7-D202CDAFDFF5}"/>
              </a:ext>
            </a:extLst>
          </p:cNvPr>
          <p:cNvGrpSpPr/>
          <p:nvPr/>
        </p:nvGrpSpPr>
        <p:grpSpPr>
          <a:xfrm>
            <a:off x="9829800" y="0"/>
            <a:ext cx="7487016" cy="6858000"/>
            <a:chOff x="4704984" y="0"/>
            <a:chExt cx="7487016" cy="6858000"/>
          </a:xfrm>
        </p:grpSpPr>
        <p:sp>
          <p:nvSpPr>
            <p:cNvPr id="45" name="Rectangle 44">
              <a:extLst>
                <a:ext uri="{FF2B5EF4-FFF2-40B4-BE49-F238E27FC236}">
                  <a16:creationId xmlns:a16="http://schemas.microsoft.com/office/drawing/2014/main" id="{6B2FAA8B-1745-4363-8810-92748EAC5EB6}"/>
                </a:ext>
              </a:extLst>
            </p:cNvPr>
            <p:cNvSpPr/>
            <p:nvPr/>
          </p:nvSpPr>
          <p:spPr bwMode="auto">
            <a:xfrm>
              <a:off x="4704984" y="0"/>
              <a:ext cx="7487016"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14C9C951-0B43-4F22-A11C-69621EAB5C11}"/>
                </a:ext>
              </a:extLst>
            </p:cNvPr>
            <p:cNvSpPr txBox="1"/>
            <p:nvPr/>
          </p:nvSpPr>
          <p:spPr>
            <a:xfrm>
              <a:off x="4888182" y="3344273"/>
              <a:ext cx="2053436"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Local </a:t>
              </a:r>
              <a:b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Inventory Ads</a:t>
              </a:r>
            </a:p>
          </p:txBody>
        </p:sp>
        <p:sp>
          <p:nvSpPr>
            <p:cNvPr id="47" name="TextBox 46">
              <a:extLst>
                <a:ext uri="{FF2B5EF4-FFF2-40B4-BE49-F238E27FC236}">
                  <a16:creationId xmlns:a16="http://schemas.microsoft.com/office/drawing/2014/main" id="{7BD908CC-00C0-4F7E-8A04-BB4D390C3734}"/>
                </a:ext>
              </a:extLst>
            </p:cNvPr>
            <p:cNvSpPr txBox="1"/>
            <p:nvPr/>
          </p:nvSpPr>
          <p:spPr>
            <a:xfrm>
              <a:off x="7071499" y="585788"/>
              <a:ext cx="4532989" cy="738664"/>
            </a:xfrm>
            <a:prstGeom prst="rect">
              <a:avLst/>
            </a:prstGeom>
            <a:noFill/>
          </p:spPr>
          <p:txBody>
            <a:bodyPr wrap="square" lIns="182854" tIns="0" rIns="182854" bIns="0"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dirty="0">
                  <a:ln>
                    <a:noFill/>
                  </a:ln>
                  <a:effectLst/>
                  <a:uLnTx/>
                  <a:uFillTx/>
                  <a:latin typeface="Segoe UI"/>
                  <a:ea typeface="+mn-ea"/>
                  <a:cs typeface="Segoe UI" panose="020B0502040204020203" pitchFamily="34" charset="0"/>
                </a:rPr>
                <a:t>Bridge the gap between your online and in-store experience</a:t>
              </a:r>
            </a:p>
          </p:txBody>
        </p:sp>
        <p:sp>
          <p:nvSpPr>
            <p:cNvPr id="48" name="TextBox 47">
              <a:extLst>
                <a:ext uri="{FF2B5EF4-FFF2-40B4-BE49-F238E27FC236}">
                  <a16:creationId xmlns:a16="http://schemas.microsoft.com/office/drawing/2014/main" id="{5AE14A56-F4F8-49A5-ACDC-46570DCA19D9}"/>
                </a:ext>
              </a:extLst>
            </p:cNvPr>
            <p:cNvSpPr txBox="1"/>
            <p:nvPr/>
          </p:nvSpPr>
          <p:spPr>
            <a:xfrm>
              <a:off x="7071499" y="3842150"/>
              <a:ext cx="4537889" cy="308653"/>
            </a:xfrm>
            <a:prstGeom prst="rect">
              <a:avLst/>
            </a:prstGeom>
            <a:noFill/>
          </p:spPr>
          <p:txBody>
            <a:bodyPr wrap="square" lIns="182854" tIns="0" rIns="182854" bIns="0" rtlCol="0" anchor="t">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Black" panose="020B0A02040204020203" pitchFamily="34" charset="0"/>
                  <a:cs typeface="Segoe UI Semibold" panose="020B0702040204020203" pitchFamily="34" charset="0"/>
                </a:rPr>
                <a:t>Curbside Pickup </a:t>
              </a:r>
              <a:r>
                <a:rPr lang="en-US" sz="1800" dirty="0">
                  <a:solidFill>
                    <a:srgbClr val="000000"/>
                  </a:solidFill>
                  <a:latin typeface="Segoe UI"/>
                  <a:ea typeface="Segoe UI Black" panose="020B0A02040204020203" pitchFamily="34" charset="0"/>
                  <a:cs typeface="Segoe UI Semibold" panose="020B0702040204020203" pitchFamily="34" charset="0"/>
                </a:rPr>
                <a:t>Badge</a:t>
              </a:r>
              <a:endParaRPr kumimoji="0" lang="en-US" sz="1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49" name="Picture 48">
              <a:extLst>
                <a:ext uri="{FF2B5EF4-FFF2-40B4-BE49-F238E27FC236}">
                  <a16:creationId xmlns:a16="http://schemas.microsoft.com/office/drawing/2014/main" id="{B93D393E-DCB8-4061-9AA3-550DE87C389B}"/>
                </a:ext>
              </a:extLst>
            </p:cNvPr>
            <p:cNvPicPr>
              <a:picLocks noChangeAspect="1"/>
            </p:cNvPicPr>
            <p:nvPr/>
          </p:nvPicPr>
          <p:blipFill>
            <a:blip r:embed="rId7"/>
            <a:srcRect/>
            <a:stretch/>
          </p:blipFill>
          <p:spPr>
            <a:xfrm>
              <a:off x="7266088" y="1566009"/>
              <a:ext cx="4337547" cy="1920597"/>
            </a:xfrm>
            <a:prstGeom prst="rect">
              <a:avLst/>
            </a:prstGeom>
            <a:ln w="12700">
              <a:solidFill>
                <a:srgbClr val="D2D2D2"/>
              </a:solidFill>
            </a:ln>
            <a:effectLst>
              <a:outerShdw dist="63500" dir="2700000" algn="tl" rotWithShape="0">
                <a:srgbClr val="D2D2D2"/>
              </a:outerShdw>
            </a:effectLst>
          </p:spPr>
        </p:pic>
        <p:grpSp>
          <p:nvGrpSpPr>
            <p:cNvPr id="50" name="Group 49">
              <a:extLst>
                <a:ext uri="{FF2B5EF4-FFF2-40B4-BE49-F238E27FC236}">
                  <a16:creationId xmlns:a16="http://schemas.microsoft.com/office/drawing/2014/main" id="{14E3B491-DACB-4A03-B73D-700AB60C4C85}"/>
                </a:ext>
              </a:extLst>
            </p:cNvPr>
            <p:cNvGrpSpPr>
              <a:grpSpLocks noChangeAspect="1"/>
            </p:cNvGrpSpPr>
            <p:nvPr/>
          </p:nvGrpSpPr>
          <p:grpSpPr>
            <a:xfrm>
              <a:off x="7265304" y="4242816"/>
              <a:ext cx="4334257" cy="2155768"/>
              <a:chOff x="5984568" y="1813170"/>
              <a:chExt cx="6045308" cy="3091677"/>
            </a:xfrm>
          </p:grpSpPr>
          <p:pic>
            <p:nvPicPr>
              <p:cNvPr id="51" name="Picture 50">
                <a:extLst>
                  <a:ext uri="{FF2B5EF4-FFF2-40B4-BE49-F238E27FC236}">
                    <a16:creationId xmlns:a16="http://schemas.microsoft.com/office/drawing/2014/main" id="{10FD3131-2164-48C8-AE22-775BDE4896AC}"/>
                  </a:ext>
                </a:extLst>
              </p:cNvPr>
              <p:cNvPicPr>
                <a:picLocks noChangeAspect="1"/>
              </p:cNvPicPr>
              <p:nvPr/>
            </p:nvPicPr>
            <p:blipFill>
              <a:blip r:embed="rId8"/>
              <a:srcRect/>
              <a:stretch/>
            </p:blipFill>
            <p:spPr>
              <a:xfrm>
                <a:off x="5984568" y="1813170"/>
                <a:ext cx="6045308" cy="3091677"/>
              </a:xfrm>
              <a:prstGeom prst="rect">
                <a:avLst/>
              </a:prstGeom>
              <a:ln w="12700">
                <a:solidFill>
                  <a:srgbClr val="D2D2D2"/>
                </a:solidFill>
              </a:ln>
              <a:effectLst>
                <a:outerShdw dist="63500" dir="2700000" algn="tl" rotWithShape="0">
                  <a:srgbClr val="D2D2D2"/>
                </a:outerShdw>
              </a:effectLst>
            </p:spPr>
          </p:pic>
          <p:sp>
            <p:nvSpPr>
              <p:cNvPr id="52" name="TextBox 51">
                <a:extLst>
                  <a:ext uri="{FF2B5EF4-FFF2-40B4-BE49-F238E27FC236}">
                    <a16:creationId xmlns:a16="http://schemas.microsoft.com/office/drawing/2014/main" id="{B341CCD3-ED98-414C-ACBD-2BD1AC403577}"/>
                  </a:ext>
                </a:extLst>
              </p:cNvPr>
              <p:cNvSpPr txBox="1"/>
              <p:nvPr/>
            </p:nvSpPr>
            <p:spPr>
              <a:xfrm>
                <a:off x="6150369" y="2022991"/>
                <a:ext cx="1211612" cy="314731"/>
              </a:xfrm>
              <a:prstGeom prst="rect">
                <a:avLst/>
              </a:prstGeom>
              <a:noFill/>
              <a:ln w="3810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53" name="TextBox 52">
                <a:extLst>
                  <a:ext uri="{FF2B5EF4-FFF2-40B4-BE49-F238E27FC236}">
                    <a16:creationId xmlns:a16="http://schemas.microsoft.com/office/drawing/2014/main" id="{348764E6-2A93-4485-8F8F-3301449DDBD1}"/>
                  </a:ext>
                </a:extLst>
              </p:cNvPr>
              <p:cNvSpPr txBox="1"/>
              <p:nvPr/>
            </p:nvSpPr>
            <p:spPr>
              <a:xfrm>
                <a:off x="9058238" y="2022991"/>
                <a:ext cx="1211612" cy="314731"/>
              </a:xfrm>
              <a:prstGeom prst="rect">
                <a:avLst/>
              </a:prstGeom>
              <a:noFill/>
              <a:ln w="3810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grpSp>
      </p:grpSp>
      <p:sp>
        <p:nvSpPr>
          <p:cNvPr id="3" name="TextBox 2">
            <a:extLst>
              <a:ext uri="{FF2B5EF4-FFF2-40B4-BE49-F238E27FC236}">
                <a16:creationId xmlns:a16="http://schemas.microsoft.com/office/drawing/2014/main" id="{6080836C-902C-4ABA-88CD-6CFD47EBA7CC}"/>
              </a:ext>
            </a:extLst>
          </p:cNvPr>
          <p:cNvSpPr txBox="1"/>
          <p:nvPr/>
        </p:nvSpPr>
        <p:spPr>
          <a:xfrm>
            <a:off x="1830857" y="5459640"/>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a:t>
            </a:r>
            <a:r>
              <a:rPr kumimoji="0" lang="en-US" sz="1800" b="0" i="0" u="none" strike="noStrike" kern="1200" cap="none" spc="0" normalizeH="0" baseline="0" noProof="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on Search Page</a:t>
            </a:r>
            <a:endPar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endParaRPr>
          </a:p>
        </p:txBody>
      </p:sp>
    </p:spTree>
    <p:custDataLst>
      <p:tags r:id="rId1"/>
    </p:custDataLst>
    <p:extLst>
      <p:ext uri="{BB962C8B-B14F-4D97-AF65-F5344CB8AC3E}">
        <p14:creationId xmlns:p14="http://schemas.microsoft.com/office/powerpoint/2010/main" val="8297105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4" name="!!ProductAdsShopping">
            <a:extLst>
              <a:ext uri="{FF2B5EF4-FFF2-40B4-BE49-F238E27FC236}">
                <a16:creationId xmlns:a16="http://schemas.microsoft.com/office/drawing/2014/main" id="{83039495-262C-429E-9D63-9222D3BA6CD7}"/>
              </a:ext>
            </a:extLst>
          </p:cNvPr>
          <p:cNvGrpSpPr/>
          <p:nvPr/>
        </p:nvGrpSpPr>
        <p:grpSpPr>
          <a:xfrm>
            <a:off x="0" y="0"/>
            <a:ext cx="7487016" cy="6858000"/>
            <a:chOff x="0" y="0"/>
            <a:chExt cx="7487016" cy="6858000"/>
          </a:xfrm>
        </p:grpSpPr>
        <p:sp>
          <p:nvSpPr>
            <p:cNvPr id="6" name="Rectangle 5">
              <a:extLst>
                <a:ext uri="{FF2B5EF4-FFF2-40B4-BE49-F238E27FC236}">
                  <a16:creationId xmlns:a16="http://schemas.microsoft.com/office/drawing/2014/main" id="{14AD983C-3EAD-471E-AC09-6F6C9F9E5EED}"/>
                </a:ext>
              </a:extLst>
            </p:cNvPr>
            <p:cNvSpPr/>
            <p:nvPr/>
          </p:nvSpPr>
          <p:spPr bwMode="auto">
            <a:xfrm>
              <a:off x="0" y="0"/>
              <a:ext cx="7487016"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 name="Picture 2">
              <a:extLst>
                <a:ext uri="{FF2B5EF4-FFF2-40B4-BE49-F238E27FC236}">
                  <a16:creationId xmlns:a16="http://schemas.microsoft.com/office/drawing/2014/main" id="{539EF37D-2160-43C3-9FFE-9F0F238D287C}"/>
                </a:ext>
              </a:extLst>
            </p:cNvPr>
            <p:cNvPicPr>
              <a:picLocks noChangeAspect="1"/>
            </p:cNvPicPr>
            <p:nvPr/>
          </p:nvPicPr>
          <p:blipFill>
            <a:blip r:embed="rId4"/>
            <a:srcRect t="357" b="357"/>
            <a:stretch/>
          </p:blipFill>
          <p:spPr>
            <a:xfrm>
              <a:off x="2526516" y="585788"/>
              <a:ext cx="4343319" cy="5794293"/>
            </a:xfrm>
            <a:prstGeom prst="rect">
              <a:avLst/>
            </a:prstGeom>
            <a:ln w="12700">
              <a:solidFill>
                <a:srgbClr val="D2D2D2"/>
              </a:solidFill>
            </a:ln>
            <a:effectLst>
              <a:outerShdw dist="63500" dir="2700000" algn="tl" rotWithShape="0">
                <a:srgbClr val="D2D2D2"/>
              </a:outerShdw>
            </a:effectLst>
          </p:spPr>
        </p:pic>
        <p:sp>
          <p:nvSpPr>
            <p:cNvPr id="15" name="TextBox 14">
              <a:extLst>
                <a:ext uri="{FF2B5EF4-FFF2-40B4-BE49-F238E27FC236}">
                  <a16:creationId xmlns:a16="http://schemas.microsoft.com/office/drawing/2014/main" id="{9C328A8D-C8A5-4D3E-B01B-5B7EAAE425B9}"/>
                </a:ext>
              </a:extLst>
            </p:cNvPr>
            <p:cNvSpPr txBox="1"/>
            <p:nvPr/>
          </p:nvSpPr>
          <p:spPr>
            <a:xfrm>
              <a:off x="146974" y="3344273"/>
              <a:ext cx="2174215"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Shopping Tab</a:t>
              </a:r>
            </a:p>
          </p:txBody>
        </p:sp>
      </p:grpSp>
      <p:grpSp>
        <p:nvGrpSpPr>
          <p:cNvPr id="33" name="!!ProductAdsImages">
            <a:extLst>
              <a:ext uri="{FF2B5EF4-FFF2-40B4-BE49-F238E27FC236}">
                <a16:creationId xmlns:a16="http://schemas.microsoft.com/office/drawing/2014/main" id="{8FB38914-0806-4F1C-A071-70744775A47A}"/>
              </a:ext>
            </a:extLst>
          </p:cNvPr>
          <p:cNvGrpSpPr/>
          <p:nvPr/>
        </p:nvGrpSpPr>
        <p:grpSpPr>
          <a:xfrm>
            <a:off x="7488936" y="0"/>
            <a:ext cx="7487016" cy="6858000"/>
            <a:chOff x="2338468" y="0"/>
            <a:chExt cx="7487016" cy="6858000"/>
          </a:xfrm>
        </p:grpSpPr>
        <p:sp>
          <p:nvSpPr>
            <p:cNvPr id="34" name="Rectangle 33">
              <a:extLst>
                <a:ext uri="{FF2B5EF4-FFF2-40B4-BE49-F238E27FC236}">
                  <a16:creationId xmlns:a16="http://schemas.microsoft.com/office/drawing/2014/main" id="{F0828B82-D2C9-4CDE-ACA7-C7B84DF63376}"/>
                </a:ext>
              </a:extLst>
            </p:cNvPr>
            <p:cNvSpPr/>
            <p:nvPr/>
          </p:nvSpPr>
          <p:spPr bwMode="auto">
            <a:xfrm>
              <a:off x="2338468" y="0"/>
              <a:ext cx="7487016"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D190FF33-AA42-4516-8B03-F698EC437B21}"/>
                </a:ext>
              </a:extLst>
            </p:cNvPr>
            <p:cNvSpPr txBox="1"/>
            <p:nvPr/>
          </p:nvSpPr>
          <p:spPr>
            <a:xfrm>
              <a:off x="2534558" y="3344273"/>
              <a:ext cx="1984653"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Segoe UI Black" panose="020B0A02040204020203" pitchFamily="34" charset="0"/>
                  <a:cs typeface="Segoe UI Semibold" panose="020B0702040204020203" pitchFamily="34" charset="0"/>
                </a:rPr>
                <a:t>Product Ads on Images Tab</a:t>
              </a:r>
            </a:p>
          </p:txBody>
        </p:sp>
        <p:pic>
          <p:nvPicPr>
            <p:cNvPr id="36" name="Picture 35">
              <a:extLst>
                <a:ext uri="{FF2B5EF4-FFF2-40B4-BE49-F238E27FC236}">
                  <a16:creationId xmlns:a16="http://schemas.microsoft.com/office/drawing/2014/main" id="{DCC2C623-5A4D-402E-A9BE-E7B78285D363}"/>
                </a:ext>
              </a:extLst>
            </p:cNvPr>
            <p:cNvPicPr>
              <a:picLocks noChangeAspect="1"/>
            </p:cNvPicPr>
            <p:nvPr/>
          </p:nvPicPr>
          <p:blipFill>
            <a:blip r:embed="rId5"/>
            <a:srcRect t="83" b="83"/>
            <a:stretch/>
          </p:blipFill>
          <p:spPr>
            <a:xfrm>
              <a:off x="4828033" y="973649"/>
              <a:ext cx="4409939" cy="4910703"/>
            </a:xfrm>
            <a:prstGeom prst="rect">
              <a:avLst/>
            </a:prstGeom>
            <a:ln w="12700">
              <a:solidFill>
                <a:srgbClr val="D2D2D2"/>
              </a:solidFill>
            </a:ln>
            <a:effectLst>
              <a:outerShdw dist="63500" dir="2700000" algn="tl" rotWithShape="0">
                <a:srgbClr val="D2D2D2"/>
              </a:outerShdw>
            </a:effectLst>
          </p:spPr>
        </p:pic>
      </p:grpSp>
      <p:grpSp>
        <p:nvGrpSpPr>
          <p:cNvPr id="39" name="!!LocalInventoryAds">
            <a:extLst>
              <a:ext uri="{FF2B5EF4-FFF2-40B4-BE49-F238E27FC236}">
                <a16:creationId xmlns:a16="http://schemas.microsoft.com/office/drawing/2014/main" id="{0F22DDAD-45E4-4ECF-B14B-78218B7D7CFC}"/>
              </a:ext>
            </a:extLst>
          </p:cNvPr>
          <p:cNvGrpSpPr/>
          <p:nvPr/>
        </p:nvGrpSpPr>
        <p:grpSpPr>
          <a:xfrm>
            <a:off x="9829800" y="0"/>
            <a:ext cx="7487016" cy="6858000"/>
            <a:chOff x="4704984" y="0"/>
            <a:chExt cx="7487016" cy="6858000"/>
          </a:xfrm>
        </p:grpSpPr>
        <p:sp>
          <p:nvSpPr>
            <p:cNvPr id="40" name="Rectangle 39">
              <a:extLst>
                <a:ext uri="{FF2B5EF4-FFF2-40B4-BE49-F238E27FC236}">
                  <a16:creationId xmlns:a16="http://schemas.microsoft.com/office/drawing/2014/main" id="{8FBCBB11-A292-4FA3-94A3-C4D619146C03}"/>
                </a:ext>
              </a:extLst>
            </p:cNvPr>
            <p:cNvSpPr/>
            <p:nvPr/>
          </p:nvSpPr>
          <p:spPr bwMode="auto">
            <a:xfrm>
              <a:off x="4704984" y="0"/>
              <a:ext cx="7487016"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1" name="TextBox 40">
              <a:extLst>
                <a:ext uri="{FF2B5EF4-FFF2-40B4-BE49-F238E27FC236}">
                  <a16:creationId xmlns:a16="http://schemas.microsoft.com/office/drawing/2014/main" id="{DC4362C8-1A9D-42BA-BA24-9D5D8AFEA617}"/>
                </a:ext>
              </a:extLst>
            </p:cNvPr>
            <p:cNvSpPr txBox="1"/>
            <p:nvPr/>
          </p:nvSpPr>
          <p:spPr>
            <a:xfrm>
              <a:off x="4888182" y="3344273"/>
              <a:ext cx="2053436" cy="849423"/>
            </a:xfrm>
            <a:prstGeom prst="rect">
              <a:avLst/>
            </a:prstGeom>
            <a:noFill/>
          </p:spPr>
          <p:txBody>
            <a:bodyPr wrap="square" lIns="182854" tIns="146284" rIns="182854" bIns="146284"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Local </a:t>
              </a:r>
              <a:b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br>
              <a:r>
                <a:rPr kumimoji="0" lang="en-US" sz="1800" b="0" i="0" u="none" strike="noStrike" kern="1200" cap="none" spc="0" normalizeH="0" baseline="0" noProof="0" dirty="0">
                  <a:ln>
                    <a:noFill/>
                  </a:ln>
                  <a:effectLst/>
                  <a:uLnTx/>
                  <a:uFillTx/>
                  <a:latin typeface="Segoe UI Semibold"/>
                  <a:ea typeface="Segoe UI Black" panose="020B0A02040204020203" pitchFamily="34" charset="0"/>
                  <a:cs typeface="Segoe UI Semibold" panose="020B0702040204020203" pitchFamily="34" charset="0"/>
                </a:rPr>
                <a:t>Inventory Ads</a:t>
              </a:r>
            </a:p>
          </p:txBody>
        </p:sp>
        <p:sp>
          <p:nvSpPr>
            <p:cNvPr id="42" name="TextBox 41">
              <a:extLst>
                <a:ext uri="{FF2B5EF4-FFF2-40B4-BE49-F238E27FC236}">
                  <a16:creationId xmlns:a16="http://schemas.microsoft.com/office/drawing/2014/main" id="{D8F679C4-7F2E-4259-B1A4-8E5DB05D6A52}"/>
                </a:ext>
              </a:extLst>
            </p:cNvPr>
            <p:cNvSpPr txBox="1"/>
            <p:nvPr/>
          </p:nvSpPr>
          <p:spPr>
            <a:xfrm>
              <a:off x="7071499" y="585788"/>
              <a:ext cx="4532989" cy="738664"/>
            </a:xfrm>
            <a:prstGeom prst="rect">
              <a:avLst/>
            </a:prstGeom>
            <a:noFill/>
          </p:spPr>
          <p:txBody>
            <a:bodyPr wrap="square" lIns="182854" tIns="0" rIns="182854" bIns="0" rtlCol="0" anchor="t">
              <a:spAutoFit/>
            </a:bodyPr>
            <a:lstStyle/>
            <a:p>
              <a:pPr marL="0" marR="0" lvl="0" indent="0" algn="l" defTabSz="914225"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dirty="0">
                  <a:ln>
                    <a:noFill/>
                  </a:ln>
                  <a:effectLst/>
                  <a:uLnTx/>
                  <a:uFillTx/>
                  <a:latin typeface="Segoe UI"/>
                  <a:ea typeface="+mn-ea"/>
                  <a:cs typeface="Segoe UI" panose="020B0502040204020203" pitchFamily="34" charset="0"/>
                </a:rPr>
                <a:t>Bridge the gap between your online and in-store experience</a:t>
              </a:r>
            </a:p>
          </p:txBody>
        </p:sp>
        <p:sp>
          <p:nvSpPr>
            <p:cNvPr id="43" name="TextBox 42">
              <a:extLst>
                <a:ext uri="{FF2B5EF4-FFF2-40B4-BE49-F238E27FC236}">
                  <a16:creationId xmlns:a16="http://schemas.microsoft.com/office/drawing/2014/main" id="{9050ECFF-0BA8-4FD1-8326-B203EE7B0753}"/>
                </a:ext>
              </a:extLst>
            </p:cNvPr>
            <p:cNvSpPr txBox="1"/>
            <p:nvPr/>
          </p:nvSpPr>
          <p:spPr>
            <a:xfrm>
              <a:off x="7071499" y="3842150"/>
              <a:ext cx="4537889" cy="308653"/>
            </a:xfrm>
            <a:prstGeom prst="rect">
              <a:avLst/>
            </a:prstGeom>
            <a:noFill/>
          </p:spPr>
          <p:txBody>
            <a:bodyPr wrap="square" lIns="182854" tIns="0" rIns="182854" bIns="0" rtlCol="0" anchor="t">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Segoe UI Black" panose="020B0A02040204020203" pitchFamily="34" charset="0"/>
                  <a:cs typeface="Segoe UI Semibold" panose="020B0702040204020203" pitchFamily="34" charset="0"/>
                </a:rPr>
                <a:t>Curbside Pickup </a:t>
              </a:r>
              <a:r>
                <a:rPr lang="en-US" sz="1800" dirty="0">
                  <a:solidFill>
                    <a:srgbClr val="000000"/>
                  </a:solidFill>
                  <a:latin typeface="Segoe UI"/>
                  <a:ea typeface="Segoe UI Black" panose="020B0A02040204020203" pitchFamily="34" charset="0"/>
                  <a:cs typeface="Segoe UI Semibold" panose="020B0702040204020203" pitchFamily="34" charset="0"/>
                </a:rPr>
                <a:t>Badge</a:t>
              </a:r>
              <a:endParaRPr kumimoji="0" lang="en-US" sz="1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44" name="Picture 43">
              <a:extLst>
                <a:ext uri="{FF2B5EF4-FFF2-40B4-BE49-F238E27FC236}">
                  <a16:creationId xmlns:a16="http://schemas.microsoft.com/office/drawing/2014/main" id="{68CD6762-37A5-468C-9D8E-9F3B0273CC3B}"/>
                </a:ext>
              </a:extLst>
            </p:cNvPr>
            <p:cNvPicPr>
              <a:picLocks noChangeAspect="1"/>
            </p:cNvPicPr>
            <p:nvPr/>
          </p:nvPicPr>
          <p:blipFill>
            <a:blip r:embed="rId6"/>
            <a:srcRect/>
            <a:stretch/>
          </p:blipFill>
          <p:spPr>
            <a:xfrm>
              <a:off x="7266088" y="1566009"/>
              <a:ext cx="4337547" cy="1920597"/>
            </a:xfrm>
            <a:prstGeom prst="rect">
              <a:avLst/>
            </a:prstGeom>
            <a:ln w="12700">
              <a:solidFill>
                <a:srgbClr val="D2D2D2"/>
              </a:solidFill>
            </a:ln>
            <a:effectLst>
              <a:outerShdw dist="63500" dir="2700000" algn="tl" rotWithShape="0">
                <a:srgbClr val="D2D2D2"/>
              </a:outerShdw>
            </a:effectLst>
          </p:spPr>
        </p:pic>
        <p:grpSp>
          <p:nvGrpSpPr>
            <p:cNvPr id="45" name="Group 44">
              <a:extLst>
                <a:ext uri="{FF2B5EF4-FFF2-40B4-BE49-F238E27FC236}">
                  <a16:creationId xmlns:a16="http://schemas.microsoft.com/office/drawing/2014/main" id="{C8CA9671-3E5E-4B5D-A71D-AF0A06EF0AA4}"/>
                </a:ext>
              </a:extLst>
            </p:cNvPr>
            <p:cNvGrpSpPr>
              <a:grpSpLocks noChangeAspect="1"/>
            </p:cNvGrpSpPr>
            <p:nvPr/>
          </p:nvGrpSpPr>
          <p:grpSpPr>
            <a:xfrm>
              <a:off x="7265304" y="4242816"/>
              <a:ext cx="4334257" cy="2155768"/>
              <a:chOff x="5984568" y="1813170"/>
              <a:chExt cx="6045308" cy="3091677"/>
            </a:xfrm>
          </p:grpSpPr>
          <p:pic>
            <p:nvPicPr>
              <p:cNvPr id="46" name="Picture 45">
                <a:extLst>
                  <a:ext uri="{FF2B5EF4-FFF2-40B4-BE49-F238E27FC236}">
                    <a16:creationId xmlns:a16="http://schemas.microsoft.com/office/drawing/2014/main" id="{A148FDF2-17F7-4719-8BFC-1ACE39E6B7D1}"/>
                  </a:ext>
                </a:extLst>
              </p:cNvPr>
              <p:cNvPicPr>
                <a:picLocks noChangeAspect="1"/>
              </p:cNvPicPr>
              <p:nvPr/>
            </p:nvPicPr>
            <p:blipFill>
              <a:blip r:embed="rId7"/>
              <a:srcRect/>
              <a:stretch/>
            </p:blipFill>
            <p:spPr>
              <a:xfrm>
                <a:off x="5984568" y="1813170"/>
                <a:ext cx="6045308" cy="3091677"/>
              </a:xfrm>
              <a:prstGeom prst="rect">
                <a:avLst/>
              </a:prstGeom>
              <a:ln w="12700">
                <a:solidFill>
                  <a:srgbClr val="D2D2D2"/>
                </a:solidFill>
              </a:ln>
              <a:effectLst>
                <a:outerShdw dist="63500" dir="2700000" algn="tl" rotWithShape="0">
                  <a:srgbClr val="D2D2D2"/>
                </a:outerShdw>
              </a:effectLst>
            </p:spPr>
          </p:pic>
          <p:sp>
            <p:nvSpPr>
              <p:cNvPr id="47" name="TextBox 46">
                <a:extLst>
                  <a:ext uri="{FF2B5EF4-FFF2-40B4-BE49-F238E27FC236}">
                    <a16:creationId xmlns:a16="http://schemas.microsoft.com/office/drawing/2014/main" id="{0A602386-DE0C-41BF-8F3B-B3054F8CEBC2}"/>
                  </a:ext>
                </a:extLst>
              </p:cNvPr>
              <p:cNvSpPr txBox="1"/>
              <p:nvPr/>
            </p:nvSpPr>
            <p:spPr>
              <a:xfrm>
                <a:off x="6150369" y="2022991"/>
                <a:ext cx="1211612" cy="314731"/>
              </a:xfrm>
              <a:prstGeom prst="rect">
                <a:avLst/>
              </a:prstGeom>
              <a:noFill/>
              <a:ln w="3810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48" name="TextBox 47">
                <a:extLst>
                  <a:ext uri="{FF2B5EF4-FFF2-40B4-BE49-F238E27FC236}">
                    <a16:creationId xmlns:a16="http://schemas.microsoft.com/office/drawing/2014/main" id="{A08E5A27-F5E1-4AB8-8633-2065C5FE737E}"/>
                  </a:ext>
                </a:extLst>
              </p:cNvPr>
              <p:cNvSpPr txBox="1"/>
              <p:nvPr/>
            </p:nvSpPr>
            <p:spPr>
              <a:xfrm>
                <a:off x="9058238" y="2022991"/>
                <a:ext cx="1211612" cy="314731"/>
              </a:xfrm>
              <a:prstGeom prst="rect">
                <a:avLst/>
              </a:prstGeom>
              <a:noFill/>
              <a:ln w="3810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grpSp>
      </p:grpSp>
    </p:spTree>
    <p:custDataLst>
      <p:tags r:id="rId1"/>
    </p:custDataLst>
    <p:extLst>
      <p:ext uri="{BB962C8B-B14F-4D97-AF65-F5344CB8AC3E}">
        <p14:creationId xmlns:p14="http://schemas.microsoft.com/office/powerpoint/2010/main" val="14608843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BLUE+ORANGE TEMPLATE" val="uARzy2xA"/>
  <p:tag name="ARTICULATE_DESIGN_ID_7_BLUE+ORANGE TEMPLATE" val="gnGn5WPg"/>
  <p:tag name="ARTICULATE_DESIGN_ID_8_BLUE+ORANGE TEMPLATE" val="nauIoCJd"/>
  <p:tag name="ARTICULATE_DESIGN_ID_1_BLUE+ORANGE TEMPLATE" val="NI1mPorJ"/>
  <p:tag name="ARTICULATE_DESIGN_ID_WHITE TEMPLATE" val="ucgQAwn6"/>
  <p:tag name="ARTICULATE_DESIGN_ID_3_BLUE+ORANGE TEMPLATE" val="DeOS2wTX"/>
  <p:tag name="ARTICULATE_SLIDE_THUMBNAIL_REFRESH" val="1"/>
  <p:tag name="ARTICULATE_DESIGN_ID_DYNAMICS 365" val="MoXWo9fx"/>
  <p:tag name="ARTICULATE_PROJECT_OPEN" val="0"/>
  <p:tag name="ARTICULATE_SLIDE_COUNT" val="2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ORANGE TEMPLATE">
  <a:themeElements>
    <a:clrScheme name="MSA-2">
      <a:dk1>
        <a:srgbClr val="000000"/>
      </a:dk1>
      <a:lt1>
        <a:srgbClr val="FFFFFF"/>
      </a:lt1>
      <a:dk2>
        <a:srgbClr val="243A5E"/>
      </a:dk2>
      <a:lt2>
        <a:srgbClr val="E6E6E6"/>
      </a:lt2>
      <a:accent1>
        <a:srgbClr val="0078D4"/>
      </a:accent1>
      <a:accent2>
        <a:srgbClr val="50E6FF"/>
      </a:accent2>
      <a:accent3>
        <a:srgbClr val="6B2929"/>
      </a:accent3>
      <a:accent4>
        <a:srgbClr val="D83B01"/>
      </a:accent4>
      <a:accent5>
        <a:srgbClr val="FF9349"/>
      </a:accent5>
      <a:accent6>
        <a:srgbClr val="F2F2F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B4568ED7-1330-45C9-B5C9-635E79BAA0FD}" vid="{F24D75ED-BD06-433E-8257-C2CD0F5F6F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Benefits, how-to and optimization for Shopping Campaigns and Product Ads.</DocumentDescription>
    <od9986d31974458fb3007746ec0bce5f xmlns="230e9df3-be65-4c73-a93b-d1236ebd677e">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cb91f272-ce4d-4a7e-9bbf-78b58e3d188d</TermId>
        </TermInfo>
      </Terms>
    </od9986d31974458fb3007746ec0bce5f>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documents</TermName>
          <TermId xmlns="http://schemas.microsoft.com/office/infopath/2007/PartnerControls">e037ed84-7d8e-4cbb-9c8f-61e80301a44f</TermId>
        </TermInfo>
      </Terms>
    </hd9637eefc984b85b6097c6374e15725>
    <k20e0dfa74bf4e44818db03027b0ccd8 xmlns="230e9df3-be65-4c73-a93b-d1236ebd677e">
      <Terms xmlns="http://schemas.microsoft.com/office/infopath/2007/PartnerControls"/>
    </k20e0dfa74bf4e44818db03027b0ccd8>
    <Owner xmlns="230e9df3-be65-4c73-a93b-d1236ebd677e">
      <UserInfo>
        <DisplayName>Cady Condyles</DisplayName>
        <AccountId>2132</AccountId>
        <AccountType/>
      </UserInfo>
    </Owner>
    <PublishDate xmlns="230E9DF3-BE65-4C73-A93B-D1236EBD677E">2019-09-05T07:00:00+00:00</PublishDate>
    <k21a64daf20d4502b2796a1c6b8ce6c8 xmlns="230e9df3-be65-4c73-a93b-d1236ebd677e">
      <Terms xmlns="http://schemas.microsoft.com/office/infopath/2007/PartnerControls">
        <TermInfo xmlns="http://schemas.microsoft.com/office/infopath/2007/PartnerControls">
          <TermName xmlns="http://schemas.microsoft.com/office/infopath/2007/PartnerControls">advertising industry</TermName>
          <TermId xmlns="http://schemas.microsoft.com/office/infopath/2007/PartnerControls">c5ff320b-209f-45c6-a376-1a96a2d2d63d</TermId>
        </TermInfo>
      </Terms>
    </k21a64daf20d4502b2796a1c6b8ce6c8>
    <OwnersManager xmlns="230e9df3-be65-4c73-a93b-d1236ebd677e">
      <UserInfo>
        <DisplayName>Katy Hunter</DisplayName>
        <AccountId>1648</AccountId>
        <AccountType/>
      </UserInfo>
    </OwnersManager>
    <l3c3ea61849e4288a8acc49bb5388e8c xmlns="230e9df3-be65-4c73-a93b-d1236ebd677e">
      <Terms xmlns="http://schemas.microsoft.com/office/infopath/2007/PartnerControl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Blog_x0020_Name xmlns="230e9df3-be65-4c73-a93b-d1236ebd677e" xsi:nil="true"/>
    <FolderExtensions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Microsoft Advertising Learning Domain</TermName>
          <TermId xmlns="http://schemas.microsoft.com/office/infopath/2007/PartnerControls">32bb2432-8cea-44cd-b8b3-c65aa7c48ee9</TermId>
        </TermInfo>
        <TermInfo xmlns="http://schemas.microsoft.com/office/infopath/2007/PartnerControls">
          <TermName xmlns="http://schemas.microsoft.com/office/infopath/2007/PartnerControls">Bing Ads Domain</TermName>
          <TermId xmlns="http://schemas.microsoft.com/office/infopath/2007/PartnerControls">4873219f-ebc7-4a9d-b771-5c014ea68acd</TermId>
        </TermInfo>
      </Terms>
    </eb54ac91059940029a3cc8a4ff5af673>
    <PublishingPageContent xmlns="http://schemas.microsoft.com/sharepoint/v3" xsi:nil="true"/>
    <ContentID xmlns="230e9df3-be65-4c73-a93b-d1236ebd677e">KC02-13-6311</ContentID>
    <Coowner xmlns="230e9df3-be65-4c73-a93b-d1236ebd677e">
      <UserInfo>
        <DisplayName>i:0#.f|membership|v-mewote@microsoft.com</DisplayName>
        <AccountId>60</AccountId>
        <AccountType/>
      </UserInfo>
      <UserInfo>
        <DisplayName>i:0#.f|membership|v-jablo@microsoft.com</DisplayName>
        <AccountId>7332</AccountId>
        <AccountType/>
      </UserInfo>
      <UserInfo>
        <DisplayName>i:0#.f|membership|v-emrobe@microsoft.com</DisplayName>
        <AccountId>2071</AccountId>
        <AccountType/>
      </UserInfo>
    </Coowner>
    <ef109fd36bcf4bcd9dd945731030600b xmlns="230e9df3-be65-4c73-a93b-d1236ebd677e">
      <Terms xmlns="http://schemas.microsoft.com/office/infopath/2007/PartnerControls">
        <TermInfo xmlns="http://schemas.microsoft.com/office/infopath/2007/PartnerControls">
          <TermName xmlns="http://schemas.microsoft.com/office/infopath/2007/PartnerControls">United States</TermName>
          <TermId xmlns="http://schemas.microsoft.com/office/infopath/2007/PartnerControls">f7224b33-05a3-4ed7-81e3-1fa6de104150</TermId>
        </TermInfo>
      </Term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Microsoft Shopping Campaigns</TermName>
          <TermId xmlns="http://schemas.microsoft.com/office/infopath/2007/PartnerControls">ec36efcb-3cba-4b40-9e42-845bf9b3c41f</TermId>
        </TermInfo>
      </Term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TermInfo xmlns="http://schemas.microsoft.com/office/infopath/2007/PartnerControls">
          <TermName xmlns="http://schemas.microsoft.com/office/infopath/2007/PartnerControls">100 (beginner)</TermName>
          <TermId xmlns="http://schemas.microsoft.com/office/infopath/2007/PartnerControls">7d022d07-ff67-4af8-910d-8ea6b46b5908</TermId>
        </TermInfo>
      </Terms>
    </m6d26e40ac264097a006193f92232ece>
    <b60f8d2dbb984f349d80d8196897f4d3 xmlns="230e9df3-be65-4c73-a93b-d1236ebd677e">
      <Terms xmlns="http://schemas.microsoft.com/office/infopath/2007/PartnerControls">
        <TermInfo xmlns="http://schemas.microsoft.com/office/infopath/2007/PartnerControls">
          <TermName xmlns="http://schemas.microsoft.com/office/infopath/2007/PartnerControls">Account executive</TermName>
          <TermId xmlns="http://schemas.microsoft.com/office/infopath/2007/PartnerControls">9d2867fe-4a32-e111-927a-acdc9d396bdb</TermId>
        </TermInfo>
        <TermInfo xmlns="http://schemas.microsoft.com/office/infopath/2007/PartnerControls">
          <TermName xmlns="http://schemas.microsoft.com/office/infopath/2007/PartnerControls">Account manager</TermName>
          <TermId xmlns="http://schemas.microsoft.com/office/infopath/2007/PartnerControls">a32867fe-4a32-e111-927a-acdc9d396bdb</TermId>
        </TermInfo>
        <TermInfo xmlns="http://schemas.microsoft.com/office/infopath/2007/PartnerControls">
          <TermName xmlns="http://schemas.microsoft.com/office/infopath/2007/PartnerControls">Sales insights manager</TermName>
          <TermId xmlns="http://schemas.microsoft.com/office/infopath/2007/PartnerControls">dc517a1f-943a-43e2-8598-82e8b4588d0b</TermId>
        </TermInfo>
        <TermInfo xmlns="http://schemas.microsoft.com/office/infopath/2007/PartnerControls">
          <TermName xmlns="http://schemas.microsoft.com/office/infopath/2007/PartnerControls">Sales manager</TermName>
          <TermId xmlns="http://schemas.microsoft.com/office/infopath/2007/PartnerControls">79dd1453-4b32-e111-927a-acdc9d396bdb</TermId>
        </TermInfo>
        <TermInfo xmlns="http://schemas.microsoft.com/office/infopath/2007/PartnerControls">
          <TermName xmlns="http://schemas.microsoft.com/office/infopath/2007/PartnerControls">Partner Sales Executive</TermName>
          <TermId xmlns="http://schemas.microsoft.com/office/infopath/2007/PartnerControls">d19fd8ac-ddee-4804-9716-59c2a2777925</TermId>
        </TermInfo>
        <TermInfo xmlns="http://schemas.microsoft.com/office/infopath/2007/PartnerControls">
          <TermName xmlns="http://schemas.microsoft.com/office/infopath/2007/PartnerControls">Partner Sales Manager</TermName>
          <TermId xmlns="http://schemas.microsoft.com/office/infopath/2007/PartnerControls">23da74d5-dc9b-4aab-bff1-5a9b96fb5f2d</TermId>
        </TermInfo>
        <TermInfo xmlns="http://schemas.microsoft.com/office/infopath/2007/PartnerControls">
          <TermName xmlns="http://schemas.microsoft.com/office/infopath/2007/PartnerControls">Sales</TermName>
          <TermId xmlns="http://schemas.microsoft.com/office/infopath/2007/PartnerControls">72627068-acd7-4c1a-8b95-a0256be5dc9f</TermId>
        </TermInfo>
      </Terms>
    </b60f8d2dbb984f349d80d8196897f4d3>
    <Thumbnail1 xmlns="230e9df3-be65-4c73-a93b-d1236ebd677e">
      <Url>https://microsoft.sharepoint.com/sites/Infopedia_G06KC/Media/Thumbnails/G06KC-1-1889/Shopping-Campaigns-Pitch-Deck-EN-thumb6-3-19.png</Url>
      <Description>/sites/Infopedia_G06KC/Media/Thumbnails/G06KC-1-1889/Shopping-Campaigns-Pitch-Deck-EN-thumb6-3-19.png</Description>
    </Thumbnail1>
    <i0d941ee1e744ffea7aeee9924c91cbb xmlns="230e9df3-be65-4c73-a93b-d1236ebd677e">
      <Terms xmlns="http://schemas.microsoft.com/office/infopath/2007/PartnerControls">
        <TermInfo xmlns="http://schemas.microsoft.com/office/infopath/2007/PartnerControls">
          <TermName xmlns="http://schemas.microsoft.com/office/infopath/2007/PartnerControls">not solution area specific</TermName>
          <TermId xmlns="http://schemas.microsoft.com/office/infopath/2007/PartnerControls">8c6cfd38-6d68-482e-b804-d4582ad5b9fe</TermId>
        </TermInfo>
      </Terms>
    </i0d941ee1e744ffea7aeee9924c91cbb>
    <MediaServiceKeyPoints xmlns="f9fb982c-75a8-4b1a-8118-9b1ad7ba6590" xsi:nil="true"/>
    <PublishingExpirationDate xmlns="http://schemas.microsoft.com/sharepoint/v3" xsi:nil="true"/>
    <ga0c0bf70a6644469c61b3efa7025301 xmlns="230e9df3-be65-4c73-a93b-d1236ebd677e">
      <Terms xmlns="http://schemas.microsoft.com/office/infopath/2007/PartnerControls"/>
    </ga0c0bf70a6644469c61b3efa7025301>
    <RoutingRuleDescription xmlns="http://schemas.microsoft.com/sharepoint/v3" xsi:nil="true"/>
    <ReportOwner xmlns="http://schemas.microsoft.com/sharepoint/v3">
      <UserInfo>
        <DisplayName/>
        <AccountId xsi:nil="true"/>
        <AccountType/>
      </UserInfo>
    </ReportOwner>
    <i1b478372f814787abd313030b81fcb2 xmlns="230e9df3-be65-4c73-a93b-d1236ebd677e">
      <Terms xmlns="http://schemas.microsoft.com/office/infopath/2007/PartnerControls"/>
    </i1b478372f814787abd313030b81fcb2>
    <TaxKeywordTaxHTField xmlns="230e9df3-be65-4c73-a93b-d1236ebd677e">
      <Terms xmlns="http://schemas.microsoft.com/office/infopath/2007/PartnerControls"/>
    </TaxKeywordTaxHTField>
    <b4224c12c78d42ea9b214de0badf8358 xmlns="230e9df3-be65-4c73-a93b-d1236ebd677e">
      <Terms xmlns="http://schemas.microsoft.com/office/infopath/2007/PartnerControls"/>
    </b4224c12c78d42ea9b214de0badf8358>
    <TaxCatchAll xmlns="230e9df3-be65-4c73-a93b-d1236ebd677e">
      <Value>281</Value>
      <Value>72</Value>
      <Value>145</Value>
      <Value>625</Value>
      <Value>587</Value>
      <Value>586</Value>
      <Value>622</Value>
      <Value>584</Value>
      <Value>45</Value>
      <Value>469</Value>
      <Value>579</Value>
      <Value>578</Value>
      <Value>22</Value>
      <Value>576</Value>
      <Value>575</Value>
      <Value>574</Value>
      <Value>573</Value>
      <Value>570</Value>
      <Value>13</Value>
      <Value>237</Value>
      <Value>626</Value>
    </TaxCatchAll>
    <mb88723863e1404388ba3733387d48df xmlns="230e9df3-be65-4c73-a93b-d1236ebd677e">
      <Terms xmlns="http://schemas.microsoft.com/office/infopath/2007/PartnerControls"/>
    </mb88723863e1404388ba3733387d48df>
    <ParentID1 xmlns="230e9df3-be65-4c73-a93b-d1236ebd677e">G06KC-1-88</ParentID1>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100 (beginner)</TermName>
          <TermId xmlns="http://schemas.microsoft.com/office/infopath/2007/PartnerControls">7d022d07-ff67-4af8-910d-8ea6b46b5908</TermId>
        </TermInfo>
      </Terms>
    </m6c7b4717b6346e6a075a59dd47eac69>
    <_dlc_DocId xmlns="230e9df3-be65-4c73-a93b-d1236ebd677e">G06KC-2086615907-1889</_dlc_DocId>
    <_dlc_ExpireDateSaved xmlns="http://schemas.microsoft.com/sharepoint/v3" xsi:nil="true"/>
    <_dlc_ExpireDate xmlns="http://schemas.microsoft.com/sharepoint/v3">2021-11-13T08:00:00+00:00</_dlc_ExpireDate>
    <AverageRating xmlns="http://schemas.microsoft.com/sharepoint/v3" xsi:nil="true"/>
    <_dlc_DocIdUrl xmlns="230e9df3-be65-4c73-a93b-d1236ebd677e">
      <Url>https://microsoft.sharepoint.com/sites/Infopedia_G06KC/_layouts/15/DocIdRedir.aspx?ID=G06KC-2086615907-1889</Url>
      <Description>G06KC-2086615907-1889</Description>
    </_dlc_DocIdUrl>
    <RatingCount xmlns="http://schemas.microsoft.com/sharepoint/v3" xsi:nil="true"/>
    <Expire_x0020_Review xmlns="230e9df3-be65-4c73-a93b-d1236ebd677e">2021-11-13T08:00:00+00:00</Expire_x0020_Review>
    <i7ea4c13ddfd467b9bb281d44c777b52 xmlns="230e9df3-be65-4c73-a93b-d1236ebd677e">
      <Terms xmlns="http://schemas.microsoft.com/office/infopath/2007/PartnerControls">
        <TermInfo xmlns="http://schemas.microsoft.com/office/infopath/2007/PartnerControls">
          <TermName xmlns="http://schemas.microsoft.com/office/infopath/2007/PartnerControls">documents</TermName>
          <TermId xmlns="http://schemas.microsoft.com/office/infopath/2007/PartnerControls">e037ed84-7d8e-4cbb-9c8f-61e80301a44f</TermId>
        </TermInfo>
      </Terms>
    </i7ea4c13ddfd467b9bb281d44c777b52>
    <mafbf0bb15774bf782b6f7937f17c8ce xmlns="230e9df3-be65-4c73-a93b-d1236ebd677e">
      <Terms xmlns="http://schemas.microsoft.com/office/infopath/2007/PartnerControls">
        <TermInfo xmlns="http://schemas.microsoft.com/office/infopath/2007/PartnerControls">
          <TermName xmlns="http://schemas.microsoft.com/office/infopath/2007/PartnerControls">Sales</TermName>
          <TermId xmlns="http://schemas.microsoft.com/office/infopath/2007/PartnerControls">72627068-acd7-4c1a-8b95-a0256be5dc9f</TermId>
        </TermInfo>
      </Terms>
    </mafbf0bb15774bf782b6f7937f17c8ce>
    <k8073fd852084ec1ba6e2c8d5ade6bf8 xmlns="230e9df3-be65-4c73-a93b-d1236ebd677e">
      <Terms xmlns="http://schemas.microsoft.com/office/infopath/2007/PartnerControls">
        <TermInfo xmlns="http://schemas.microsoft.com/office/infopath/2007/PartnerControls">
          <TermName xmlns="http://schemas.microsoft.com/office/infopath/2007/PartnerControls">not solution area specific</TermName>
          <TermId xmlns="http://schemas.microsoft.com/office/infopath/2007/PartnerControls">8c6cfd38-6d68-482e-b804-d4582ad5b9fe</TermId>
        </TermInfo>
      </Terms>
    </k8073fd852084ec1ba6e2c8d5ade6bf8>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4.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F79F6C55A8F8A94AB3BB69A96D949C5F|-661092312" UniqueId="abdbbba7-82a2-4421-8ee4-afab282323d8">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5.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F79F6C55A8F8A94AB3BB69A96D949C5F" ma:contentTypeVersion="76" ma:contentTypeDescription="" ma:contentTypeScope="" ma:versionID="365b3a19bbb36388c155df964395a896">
  <xsd:schema xmlns:xsd="http://www.w3.org/2001/XMLSchema" xmlns:xs="http://www.w3.org/2001/XMLSchema" xmlns:p="http://schemas.microsoft.com/office/2006/metadata/properties" xmlns:ns1="http://schemas.microsoft.com/sharepoint/v3" xmlns:ns2="230e9df3-be65-4c73-a93b-d1236ebd677e" xmlns:ns3="230E9DF3-BE65-4C73-A93B-D1236EBD677E" xmlns:ns4="f9fb982c-75a8-4b1a-8118-9b1ad7ba6590" targetNamespace="http://schemas.microsoft.com/office/2006/metadata/properties" ma:root="true" ma:fieldsID="079b59420190dac3ec4d23e2040346e7" ns1:_="" ns2:_="" ns3:_="" ns4:_="">
    <xsd:import namespace="http://schemas.microsoft.com/sharepoint/v3"/>
    <xsd:import namespace="230e9df3-be65-4c73-a93b-d1236ebd677e"/>
    <xsd:import namespace="230E9DF3-BE65-4C73-A93B-D1236EBD677E"/>
    <xsd:import namespace="f9fb982c-75a8-4b1a-8118-9b1ad7ba6590"/>
    <xsd:element name="properties">
      <xsd:complexType>
        <xsd:sequence>
          <xsd:element name="documentManagement">
            <xsd:complexType>
              <xsd:all>
                <xsd:element ref="ns2:DocumentDescription"/>
                <xsd:element ref="ns2:Owner" minOccurs="0"/>
                <xsd:element ref="ns2:OwnersManager"/>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4:MediaServiceKeyPoints" minOccurs="0"/>
                <xsd:element ref="ns2:FolderExtensions" minOccurs="0"/>
                <xsd:element ref="ns2:ParentID1" minOccurs="0"/>
                <xsd:element ref="ns2:Coowner"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1:_dlc_ExpireDateSaved" minOccurs="0"/>
                <xsd:element ref="ns1:_dlc_ExpireDate" minOccurs="0"/>
                <xsd:element ref="ns4:MediaServiceEventHashCode" minOccurs="0"/>
                <xsd:element ref="ns4:MediaServiceGenerationTime" minOccurs="0"/>
                <xsd:element ref="ns4:MediaServiceAutoKeyPoints" minOccurs="0"/>
                <xsd:element ref="ns2:bf80e81150e248c48aa8cffdf0021a1f" minOccurs="0"/>
                <xsd:element ref="ns2:od9986d31974458fb3007746ec0bce5f" minOccurs="0"/>
                <xsd:element ref="ns2:k21a64daf20d4502b2796a1c6b8ce6c8" minOccurs="0"/>
                <xsd:element ref="ns1:RoutingRuleDescription" minOccurs="0"/>
                <xsd:element ref="ns4:MediaServiceOCR" minOccurs="0"/>
                <xsd:element ref="ns1:_dlc_Exempt" minOccurs="0"/>
                <xsd:element ref="ns2:mafbf0bb15774bf782b6f7937f17c8ce" minOccurs="0"/>
                <xsd:element ref="ns2:eb54ac91059940029a3cc8a4ff5af673" minOccurs="0"/>
                <xsd:element ref="ns2:k8073fd852084ec1ba6e2c8d5ade6bf8" minOccurs="0"/>
                <xsd:element ref="ns2:_dlc_DocIdPersistId" minOccurs="0"/>
                <xsd:element ref="ns2:i7ea4c13ddfd467b9bb281d44c777b52" minOccurs="0"/>
                <xsd:element ref="ns2:_dlc_DocIdUrl" minOccurs="0"/>
                <xsd:element ref="ns1:Report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PageContent" ma:index="15"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8" nillable="true" ma:displayName="Rating (0-5)" ma:decimals="2" ma:description="Average value of all the ratings that have been submitted" ma:internalName="AverageRating" ma:readOnly="true">
      <xsd:simpleType>
        <xsd:restriction base="dms:Number"/>
      </xsd:simpleType>
    </xsd:element>
    <xsd:element name="RatingCount" ma:index="19" nillable="true" ma:displayName="Number of Ratings" ma:decimals="0" ma:description="Number of ratings submitted" ma:internalName="RatingCount" ma:readOnly="true">
      <xsd:simpleType>
        <xsd:restriction base="dms:Number"/>
      </xsd:simpleType>
    </xsd:element>
    <xsd:element name="PublishingExpirationDate" ma:index="2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dlc_ExpireDateSaved" ma:index="67" nillable="true" ma:displayName="Original Expiration Date" ma:hidden="true" ma:internalName="_dlc_ExpireDateSaved" ma:readOnly="true">
      <xsd:simpleType>
        <xsd:restriction base="dms:DateTime"/>
      </xsd:simpleType>
    </xsd:element>
    <xsd:element name="_dlc_ExpireDate" ma:index="68" nillable="true" ma:displayName="Expiration Date" ma:description="" ma:hidden="true" ma:indexed="true" ma:internalName="_dlc_ExpireDate" ma:readOnly="true">
      <xsd:simpleType>
        <xsd:restriction base="dms:DateTime"/>
      </xsd:simpleType>
    </xsd:element>
    <xsd:element name="RoutingRuleDescription" ma:index="75" nillable="true" ma:displayName="Description" ma:description="" ma:hidden="true" ma:internalName="RoutingRuleDescription" ma:readOnly="false">
      <xsd:simpleType>
        <xsd:restriction base="dms:Text">
          <xsd:maxLength value="255"/>
        </xsd:restriction>
      </xsd:simpleType>
    </xsd:element>
    <xsd:element name="_dlc_Exempt" ma:index="77" nillable="true" ma:displayName="Exempt from Policy" ma:description="" ma:hidden="true" ma:internalName="_dlc_Exempt" ma:readOnly="true">
      <xsd:simpleType>
        <xsd:restriction base="dms:Unknown"/>
      </xsd:simpleType>
    </xsd:element>
    <xsd:element name="ReportOwner" ma:index="86"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ma:displayName="Document Description" ma:description="Alternate description for documents that can be used for display." ma:internalName="DocumentDescription" ma:readOnly="false">
      <xsd:simpleType>
        <xsd:restriction base="dms:Note">
          <xsd:maxLength value="255"/>
        </xsd:restriction>
      </xsd:simpleType>
    </xsd:element>
    <xsd:element name="Owner" ma:index="3"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nersManager" ma:index="4" ma:displayName="Owner's Manager" ma:description="Manager of the owner of the content." ma:list="UserInfo" ma:SearchPeopleOnly="false" ma:SharePointGroup="0" ma:internalName="OwnersManag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Expire_x0020_Review" ma:index="11" nillable="true" ma:displayName="Expiration" ma:format="DateOnly" ma:internalName="Expire_x0020_Review" ma:readOnly="false">
      <xsd:simpleType>
        <xsd:restriction base="dms:DateTime"/>
      </xsd:simpleType>
    </xsd:element>
    <xsd:element name="Thumbnail1" ma:index="16"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4" nillable="true" ma:displayName="Content ID" ma:internalName="ContentID">
      <xsd:simpleType>
        <xsd:restriction base="dms:Text">
          <xsd:maxLength value="255"/>
        </xsd:restriction>
      </xsd:simpleType>
    </xsd:element>
    <xsd:element name="Blog_x0020_Name" ma:index="25" nillable="true" ma:displayName="Blog Name" ma:description="Title of an Infopedia Blog" ma:internalName="Blog_x0020_Name" ma:readOnly="false">
      <xsd:simpleType>
        <xsd:restriction base="dms:Text">
          <xsd:maxLength value="255"/>
        </xsd:restriction>
      </xsd:simpleType>
    </xsd:element>
    <xsd:element name="FolderExtensions" ma:index="40" nillable="true" ma:displayName="Folder Extensions" ma:description="On-DocSet sub folder to support inactive documents views." ma:internalName="FolderExtensions">
      <xsd:simpleType>
        <xsd:restriction base="dms:Unknown"/>
      </xsd:simpleType>
    </xsd:element>
    <xsd:element name="ParentID1" ma:index="41"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Coowner" ma:index="42"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b3c4a436-adac-4141-8add-ff9b56e1c976"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5959882-f55e-4c60-b487-677404d6eb92}" ma:internalName="TaxCatchAll" ma:showField="CatchAllData" ma:web="054e6bbe-120b-4a90-820e-7d38d4b7fd04">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5959882-f55e-4c60-b487-677404d6eb92}" ma:internalName="TaxCatchAllLabel" ma:readOnly="true" ma:showField="CatchAllDataLabel" ma:web="054e6bbe-120b-4a90-820e-7d38d4b7fd04">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bf80e81150e248c48aa8cffdf0021a1f" ma:index="72"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73"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74"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mafbf0bb15774bf782b6f7937f17c8ce" ma:index="80" nillable="true" ma:taxonomy="true" ma:internalName="mafbf0bb15774bf782b6f7937f17c8ce" ma:taxonomyFieldName="MSProfessions" ma:displayName="MS Professions" ma:default="" ma:fieldId="{6afbf0bb-1577-4bf7-82b6-f7937f17c8ce}" ma:taxonomyMulti="true" ma:sspId="e385fb40-52d4-4fae-9c5b-3e8ff8a5878e" ma:termSetId="270e6016-5c27-496c-a5c0-1503b0a4f45c" ma:anchorId="8870fa9b-5abd-4403-b641-6cc4a026dfde" ma:open="false" ma:isKeyword="false">
      <xsd:complexType>
        <xsd:sequence>
          <xsd:element ref="pc:Terms" minOccurs="0" maxOccurs="1"/>
        </xsd:sequence>
      </xsd:complexType>
    </xsd:element>
    <xsd:element name="eb54ac91059940029a3cc8a4ff5af673" ma:index="81"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k8073fd852084ec1ba6e2c8d5ade6bf8" ma:index="82" ma:taxonomy="true" ma:internalName="k8073fd852084ec1ba6e2c8d5ade6bf8" ma:taxonomyFieldName="Solution_x0020_Areas" ma:displayName="Solution Areas" ma:readOnly="false" ma:default="" ma:fieldId="{48073fd8-5208-4ec1-ba6e-2c8d5ade6bf8}" ma:taxonomyMulti="true" ma:sspId="e385fb40-52d4-4fae-9c5b-3e8ff8a5878e" ma:termSetId="b3c4a436-adac-4141-8add-ff9b56e1c976" ma:anchorId="c469a396-9286-43a4-a826-6e5559b48bb4" ma:open="false" ma:isKeyword="false">
      <xsd:complexType>
        <xsd:sequence>
          <xsd:element ref="pc:Terms" minOccurs="0" maxOccurs="1"/>
        </xsd:sequence>
      </xsd:complexType>
    </xsd:element>
    <xsd:element name="_dlc_DocIdPersistId" ma:index="83" nillable="true" ma:displayName="Persist ID" ma:description="Keep ID on add." ma:hidden="true" ma:internalName="_dlc_DocIdPersistId" ma:readOnly="true">
      <xsd:simpleType>
        <xsd:restriction base="dms:Boolean"/>
      </xsd:simpleType>
    </xsd:element>
    <xsd:element name="i7ea4c13ddfd467b9bb281d44c777b52" ma:index="84" nillable="true" ma:taxonomy="true" ma:internalName="i7ea4c13ddfd467b9bb281d44c777b52" ma:taxonomyFieldName="SMSG_x0020_Items" ma:displayName="SMSG Items" ma:default="" ma:fieldId="{27ea4c13-ddfd-467b-9bb2-81d44c777b52}" ma:sspId="e385fb40-52d4-4fae-9c5b-3e8ff8a5878e" ma:termSetId="f8967457-31aa-473d-be88-d724930b3d1e" ma:anchorId="12c654ad-e9ff-4734-91a8-0b47fd9d3f07" ma:open="false" ma:isKeyword="false">
      <xsd:complexType>
        <xsd:sequence>
          <xsd:element ref="pc:Terms" minOccurs="0" maxOccurs="1"/>
        </xsd:sequence>
      </xsd:complexType>
    </xsd:element>
    <xsd:element name="_dlc_DocIdUrl" ma:index="8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23"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f9fb982c-75a8-4b1a-8118-9b1ad7ba6590" elementFormDefault="qualified">
    <xsd:import namespace="http://schemas.microsoft.com/office/2006/documentManagement/types"/>
    <xsd:import namespace="http://schemas.microsoft.com/office/infopath/2007/PartnerControls"/>
    <xsd:element name="MediaServiceKeyPoints" ma:index="39" nillable="true" ma:displayName="KeyPoints" ma:internalName="MediaServiceKeyPoints" ma:readOnly="false">
      <xsd:simpleType>
        <xsd:restriction base="dms:Note">
          <xsd:maxLength value="255"/>
        </xsd:restriction>
      </xsd:simpleType>
    </xsd:element>
    <xsd:element name="MediaServiceEventHashCode" ma:index="69" nillable="true" ma:displayName="MediaServiceEventHashCode" ma:hidden="true" ma:internalName="MediaServiceEventHashCode" ma:readOnly="true">
      <xsd:simpleType>
        <xsd:restriction base="dms:Text"/>
      </xsd:simpleType>
    </xsd:element>
    <xsd:element name="MediaServiceGenerationTime" ma:index="70" nillable="true" ma:displayName="MediaServiceGenerationTime" ma:hidden="true" ma:internalName="MediaServiceGenerationTime" ma:readOnly="true">
      <xsd:simpleType>
        <xsd:restriction base="dms:Text"/>
      </xsd:simpleType>
    </xsd:element>
    <xsd:element name="MediaServiceAutoKeyPoints" ma:index="71" nillable="true" ma:displayName="MediaServiceAutoKeyPoints" ma:hidden="true" ma:internalName="MediaServiceAutoKeyPoints" ma:readOnly="true">
      <xsd:simpleType>
        <xsd:restriction base="dms:Note"/>
      </xsd:simpleType>
    </xsd:element>
    <xsd:element name="MediaServiceOCR" ma:index="7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0100B67-AEAB-41D8-A0E6-F81E9AF33DEE}">
  <ds:schemaRefs>
    <ds:schemaRef ds:uri="f9fb982c-75a8-4b1a-8118-9b1ad7ba6590"/>
    <ds:schemaRef ds:uri="http://schemas.openxmlformats.org/package/2006/metadata/core-properties"/>
    <ds:schemaRef ds:uri="230e9df3-be65-4c73-a93b-d1236ebd677e"/>
    <ds:schemaRef ds:uri="http://purl.org/dc/dcmitype/"/>
    <ds:schemaRef ds:uri="http://purl.org/dc/terms/"/>
    <ds:schemaRef ds:uri="http://www.w3.org/XML/1998/namespace"/>
    <ds:schemaRef ds:uri="http://schemas.microsoft.com/sharepoint/v3"/>
    <ds:schemaRef ds:uri="http://schemas.microsoft.com/office/2006/documentManagement/types"/>
    <ds:schemaRef ds:uri="http://schemas.microsoft.com/office/2006/metadata/properties"/>
    <ds:schemaRef ds:uri="http://schemas.microsoft.com/office/infopath/2007/PartnerControls"/>
    <ds:schemaRef ds:uri="230E9DF3-BE65-4C73-A93B-D1236EBD677E"/>
    <ds:schemaRef ds:uri="http://purl.org/dc/elements/1.1/"/>
  </ds:schemaRefs>
</ds:datastoreItem>
</file>

<file path=customXml/itemProps2.xml><?xml version="1.0" encoding="utf-8"?>
<ds:datastoreItem xmlns:ds="http://schemas.openxmlformats.org/officeDocument/2006/customXml" ds:itemID="{743A1291-A36D-40C3-ADD6-3C385F1CE8BA}">
  <ds:schemaRefs>
    <ds:schemaRef ds:uri="http://schemas.microsoft.com/sharepoint/v3/contenttype/forms"/>
  </ds:schemaRefs>
</ds:datastoreItem>
</file>

<file path=customXml/itemProps3.xml><?xml version="1.0" encoding="utf-8"?>
<ds:datastoreItem xmlns:ds="http://schemas.openxmlformats.org/officeDocument/2006/customXml" ds:itemID="{24349540-6BC9-48C4-A07F-A3A652D51042}">
  <ds:schemaRefs>
    <ds:schemaRef ds:uri="Microsoft.SharePoint.Taxonomy.ContentTypeSync"/>
  </ds:schemaRefs>
</ds:datastoreItem>
</file>

<file path=customXml/itemProps4.xml><?xml version="1.0" encoding="utf-8"?>
<ds:datastoreItem xmlns:ds="http://schemas.openxmlformats.org/officeDocument/2006/customXml" ds:itemID="{6B642624-3757-40B9-A34C-EBB8DFDBD759}">
  <ds:schemaRefs>
    <ds:schemaRef ds:uri="office.server.policy"/>
  </ds:schemaRefs>
</ds:datastoreItem>
</file>

<file path=customXml/itemProps5.xml><?xml version="1.0" encoding="utf-8"?>
<ds:datastoreItem xmlns:ds="http://schemas.openxmlformats.org/officeDocument/2006/customXml" ds:itemID="{ECEEB974-BD32-4B4F-91D6-FA41C1AB2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f9fb982c-75a8-4b1a-8118-9b1ad7ba6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0DCC8384-3713-4E69-9AE1-9735E0938073}">
  <ds:schemaRefs>
    <ds:schemaRef ds:uri="http://schemas.microsoft.com/sharepoint/event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Microsoft-Advertising-REBRAND-template-v5</Template>
  <TotalTime>0</TotalTime>
  <Words>5907</Words>
  <Application>Microsoft Office PowerPoint</Application>
  <PresentationFormat>Widescreen</PresentationFormat>
  <Paragraphs>418</Paragraphs>
  <Slides>25</Slides>
  <Notes>25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Avenir LT Pro</vt:lpstr>
      <vt:lpstr>Calibri</vt:lpstr>
      <vt:lpstr>Segoe UI</vt:lpstr>
      <vt:lpstr>Segoe UI Black</vt:lpstr>
      <vt:lpstr>Segoe UI Light</vt:lpstr>
      <vt:lpstr>Segoe UI Semibold</vt:lpstr>
      <vt:lpstr>Wingdings</vt:lpstr>
      <vt:lpstr>BLUE+ORANGE TEMPLATE</vt:lpstr>
      <vt:lpstr>Great relationships start here</vt:lpstr>
      <vt:lpstr>Consumer preferences have changed</vt:lpstr>
      <vt:lpstr>Microsoft Advertising connects marketers with people at the right moments across work and life</vt:lpstr>
      <vt:lpstr>Our vision is to deepen your customer relationships</vt:lpstr>
      <vt:lpstr>Microsoft Search Network delivers significant traffic where people are in market and ready to buy</vt:lpstr>
      <vt:lpstr>Reach your audience across high-quality brand-safe sites with Microsoft Audience Network</vt:lpstr>
      <vt:lpstr>Reach your audience outside of search, across platforms across the consumer decision journey</vt:lpstr>
      <vt:lpstr>Product Ads experiences</vt:lpstr>
      <vt:lpstr>PowerPoint Presentation</vt:lpstr>
      <vt:lpstr>PowerPoint Presentation</vt:lpstr>
      <vt:lpstr>PowerPoint Presentation</vt:lpstr>
      <vt:lpstr>Be visible and influence shoppers’ decisions using rich image-based ads</vt:lpstr>
      <vt:lpstr>PowerPoint Presentation</vt:lpstr>
      <vt:lpstr>PowerPoint Presentation</vt:lpstr>
      <vt:lpstr>PowerPoint Presentation</vt:lpstr>
      <vt:lpstr>Find your target audience with our suite of audience targeting dimensions</vt:lpstr>
      <vt:lpstr>Microsoft Advertising integration with Dynamics 365 Customer Insights</vt:lpstr>
      <vt:lpstr>Trusted, open digital platform</vt:lpstr>
      <vt:lpstr>Marketing with Purpose</vt:lpstr>
      <vt:lpstr>Getting more value out of every interaction with Microsoft Advertising</vt:lpstr>
      <vt:lpstr>CASE STUDY</vt:lpstr>
      <vt:lpstr>CASE STUDY</vt:lpstr>
      <vt:lpstr>CASE STUDY</vt:lpstr>
      <vt:lpstr>CASE STUDY</vt:lpstr>
      <vt:lpstr>End slide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Shopping Campaigns pitch deck (EN-US)</dc:title>
  <dc:subject/>
  <dc:creator/>
  <cp:keywords/>
  <dc:description/>
  <cp:lastModifiedBy/>
  <cp:revision>29</cp:revision>
  <dcterms:created xsi:type="dcterms:W3CDTF">2019-09-05T16:53:29Z</dcterms:created>
  <dcterms:modified xsi:type="dcterms:W3CDTF">2022-07-27T05:53:31Z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0x0101000E4CB7077FEE4FF7AE86D4A500EEC780030016C849C62B10EB41ACA8C7EEDEF40BB200F79F6C55A8F8A94AB3BB69A96D949C5F</vt:lpwstr>
  </property>
  <property fmtid="{D5CDD505-2E9C-101B-9397-08002B2CF9AE}" pid="3" name="TaxKeyword">
    <vt:lpwstr/>
  </property>
  <property fmtid="{D5CDD505-2E9C-101B-9397-08002B2CF9AE}" pid="4" name="LastSharedByUser">
    <vt:lpwstr>kelking@microsoft.com</vt:lpwstr>
  </property>
  <property fmtid="{D5CDD505-2E9C-101B-9397-08002B2CF9AE}" pid="5" name="_dlc_policyId">
    <vt:lpwstr>0x0101000E4CB7077FEE4FF7AE86D4A500EEC780030016C849C62B10EB41ACA8C7EEDEF40BB200F79F6C55A8F8A94AB3BB69A96D949C5F|-661092312</vt:lpwstr>
  </property>
  <property fmtid="{D5CDD505-2E9C-101B-9397-08002B2CF9AE}" pid="6" name="Region">
    <vt:lpwstr>237;#United States|f7224b33-05a3-4ed7-81e3-1fa6de104150</vt:lpwstr>
  </property>
  <property fmtid="{D5CDD505-2E9C-101B-9397-08002B2CF9AE}" pid="7" name="Confidentiality">
    <vt:lpwstr>13;#customer ready|8986c41d-21c5-4f8f-8a12-ea4625b46858</vt:lpwstr>
  </property>
  <property fmtid="{D5CDD505-2E9C-101B-9397-08002B2CF9AE}" pid="8" name="ItemType">
    <vt:lpwstr>573;#documents|e037ed84-7d8e-4cbb-9c8f-61e80301a44f</vt:lpwstr>
  </property>
  <property fmtid="{D5CDD505-2E9C-101B-9397-08002B2CF9AE}" pid="9" name="ODSWF1">
    <vt:lpwstr>, </vt:lpwstr>
  </property>
  <property fmtid="{D5CDD505-2E9C-101B-9397-08002B2CF9AE}" pid="10" name="MSIP_Label_f42aa342-8706-4288-bd11-ebb85995028c_Enabled">
    <vt:lpwstr>True</vt:lpwstr>
  </property>
  <property fmtid="{D5CDD505-2E9C-101B-9397-08002B2CF9AE}" pid="11" name="Update Parent Child Relation">
    <vt:lpwstr>, </vt:lpwstr>
  </property>
  <property fmtid="{D5CDD505-2E9C-101B-9397-08002B2CF9AE}" pid="12" name="Industries">
    <vt:lpwstr>145;#advertising industry|c5ff320b-209f-45c6-a376-1a96a2d2d63d</vt:lpwstr>
  </property>
  <property fmtid="{D5CDD505-2E9C-101B-9397-08002B2CF9AE}" pid="13" name="Competitors">
    <vt:lpwstr/>
  </property>
  <property fmtid="{D5CDD505-2E9C-101B-9397-08002B2CF9AE}" pid="14" name="SMSGDomain">
    <vt:lpwstr>570;#Microsoft Advertising Learning Domain|32bb2432-8cea-44cd-b8b3-c65aa7c48ee9;#72;#Bing Ads Domain|4873219f-ebc7-4a9d-b771-5c014ea68acd</vt:lpwstr>
  </property>
  <property fmtid="{D5CDD505-2E9C-101B-9397-08002B2CF9AE}" pid="15" name="hc819eef8a214488a7bbc1aa7c878513">
    <vt:lpwstr/>
  </property>
  <property fmtid="{D5CDD505-2E9C-101B-9397-08002B2CF9AE}" pid="16" name="ExperienceContentType">
    <vt:lpwstr/>
  </property>
  <property fmtid="{D5CDD505-2E9C-101B-9397-08002B2CF9AE}" pid="17" name="BusinessArchitecture">
    <vt:lpwstr>579;#not solution area specific|8c6cfd38-6d68-482e-b804-d4582ad5b9fe</vt:lpwstr>
  </property>
  <property fmtid="{D5CDD505-2E9C-101B-9397-08002B2CF9AE}" pid="18" name="LastSharedByTime">
    <vt:filetime>2016-10-23T00:53:31Z</vt:filetime>
  </property>
  <property fmtid="{D5CDD505-2E9C-101B-9397-08002B2CF9AE}" pid="19" name="MSIP_Label_f42aa342-8706-4288-bd11-ebb85995028c_SetDate">
    <vt:lpwstr>2019-06-03T17:38:44.1405483Z</vt:lpwstr>
  </property>
  <property fmtid="{D5CDD505-2E9C-101B-9397-08002B2CF9AE}" pid="20" name="Products">
    <vt:lpwstr>469;#Microsoft Shopping Campaigns|ec36efcb-3cba-4b40-9e42-845bf9b3c41f</vt:lpwstr>
  </property>
  <property fmtid="{D5CDD505-2E9C-101B-9397-08002B2CF9AE}" pid="21" name="GenericText2">
    <vt:lpwstr>G06KC-1-88</vt:lpwstr>
  </property>
  <property fmtid="{D5CDD505-2E9C-101B-9397-08002B2CF9AE}" pid="22" name="MSIP_Label_f42aa342-8706-4288-bd11-ebb85995028c_SiteId">
    <vt:lpwstr>72f988bf-86f1-41af-91ab-2d7cd011db47</vt:lpwstr>
  </property>
  <property fmtid="{D5CDD505-2E9C-101B-9397-08002B2CF9AE}" pid="23" name="MSIP_Label_f42aa342-8706-4288-bd11-ebb85995028c_Name">
    <vt:lpwstr>General</vt:lpwstr>
  </property>
  <property fmtid="{D5CDD505-2E9C-101B-9397-08002B2CF9AE}" pid="24" name="WorkflowChangePath">
    <vt:lpwstr>d3cfb7fb-f902-4bf7-a39d-3ce0909b9538,12;d3cfb7fb-f902-4bf7-a39d-3ce0909b9538,54;</vt:lpwstr>
  </property>
  <property fmtid="{D5CDD505-2E9C-101B-9397-08002B2CF9AE}" pid="25" name="ContentExtensions">
    <vt:lpwstr/>
  </property>
  <property fmtid="{D5CDD505-2E9C-101B-9397-08002B2CF9AE}" pid="26" name="MSIP_Label_f42aa342-8706-4288-bd11-ebb85995028c_Extended_MSFT_Method">
    <vt:lpwstr>Automatic</vt:lpwstr>
  </property>
  <property fmtid="{D5CDD505-2E9C-101B-9397-08002B2CF9AE}" pid="27" name="_ip_UnifiedCompliancePolicyUIAction">
    <vt:lpwstr/>
  </property>
  <property fmtid="{D5CDD505-2E9C-101B-9397-08002B2CF9AE}" pid="28" name="_docset_NoMedatataSyncRequired">
    <vt:lpwstr>False</vt:lpwstr>
  </property>
  <property fmtid="{D5CDD505-2E9C-101B-9397-08002B2CF9AE}" pid="29" name="TechnicalLevel">
    <vt:lpwstr>578;#100 (beginner)|7d022d07-ff67-4af8-910d-8ea6b46b5908</vt:lpwstr>
  </property>
  <property fmtid="{D5CDD505-2E9C-101B-9397-08002B2CF9AE}" pid="30" name="IsMyDocuments">
    <vt:bool>true</vt:bool>
  </property>
  <property fmtid="{D5CDD505-2E9C-101B-9397-08002B2CF9AE}" pid="31" name="Audiences">
    <vt:lpwstr/>
  </property>
  <property fmtid="{D5CDD505-2E9C-101B-9397-08002B2CF9AE}" pid="32" name="LearningOrganization">
    <vt:lpwstr/>
  </property>
  <property fmtid="{D5CDD505-2E9C-101B-9397-08002B2CF9AE}" pid="33" name="_ip_UnifiedCompliancePolicyProperties">
    <vt:lpwstr/>
  </property>
  <property fmtid="{D5CDD505-2E9C-101B-9397-08002B2CF9AE}" pid="34" name="SMSG Items">
    <vt:lpwstr>587;#documents|e037ed84-7d8e-4cbb-9c8f-61e80301a44f</vt:lpwstr>
  </property>
  <property fmtid="{D5CDD505-2E9C-101B-9397-08002B2CF9AE}" pid="35" name="ldac8aee9d1f469e8cd8c3f8d6a615f2">
    <vt:lpwstr/>
  </property>
  <property fmtid="{D5CDD505-2E9C-101B-9397-08002B2CF9AE}" pid="36" name="Sensitivity">
    <vt:lpwstr>General</vt:lpwstr>
  </property>
  <property fmtid="{D5CDD505-2E9C-101B-9397-08002B2CF9AE}" pid="37" name="Solution Areas">
    <vt:lpwstr>622;#not solution area specific|8c6cfd38-6d68-482e-b804-d4582ad5b9fe</vt:lpwstr>
  </property>
  <property fmtid="{D5CDD505-2E9C-101B-9397-08002B2CF9AE}" pid="38" name="SharedWithUsers">
    <vt:lpwstr>904;#Sabrina Pinto (AUSTECH INC);#9316;#Shannon Williamson (AusTech Inc)</vt:lpwstr>
  </property>
  <property fmtid="{D5CDD505-2E9C-101B-9397-08002B2CF9AE}" pid="39" name="LearningDeliveryMethod">
    <vt:lpwstr/>
  </property>
  <property fmtid="{D5CDD505-2E9C-101B-9397-08002B2CF9AE}" pid="40" name="Roles">
    <vt:lpwstr>574;#Account executive|9d2867fe-4a32-e111-927a-acdc9d396bdb;#281;#Account manager|a32867fe-4a32-e111-927a-acdc9d396bdb;#575;#Sales insights manager|dc517a1f-943a-43e2-8598-82e8b4588d0b;#576;#Sales manager|79dd1453-4b32-e111-927a-acdc9d396bdb;#626;#Partner</vt:lpwstr>
  </property>
  <property fmtid="{D5CDD505-2E9C-101B-9397-08002B2CF9AE}" pid="41"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42" name="MSProfessions">
    <vt:lpwstr>586;#Sales|72627068-acd7-4c1a-8b95-a0256be5dc9f</vt:lpwstr>
  </property>
  <property fmtid="{D5CDD505-2E9C-101B-9397-08002B2CF9AE}" pid="43" name="SMSGTags">
    <vt:lpwstr/>
  </property>
  <property fmtid="{D5CDD505-2E9C-101B-9397-08002B2CF9AE}" pid="44" name="_dlc_DocIdItemGuid">
    <vt:lpwstr>2ec0e15a-ca3b-450a-a2cb-80c7adfaad71</vt:lpwstr>
  </property>
  <property fmtid="{D5CDD505-2E9C-101B-9397-08002B2CF9AE}" pid="45" name="EnterpriseDomainTags">
    <vt:lpwstr/>
  </property>
  <property fmtid="{D5CDD505-2E9C-101B-9397-08002B2CF9AE}" pid="46" name="l311460e3fdf46688abc31ddb7bdc05a">
    <vt:lpwstr/>
  </property>
  <property fmtid="{D5CDD505-2E9C-101B-9397-08002B2CF9AE}" pid="47" name="ActivitiesAndPrograms">
    <vt:lpwstr/>
  </property>
  <property fmtid="{D5CDD505-2E9C-101B-9397-08002B2CF9AE}" pid="48" name="Segments">
    <vt:lpwstr/>
  </property>
  <property fmtid="{D5CDD505-2E9C-101B-9397-08002B2CF9AE}" pid="49" name="Partners">
    <vt:lpwstr/>
  </property>
  <property fmtid="{D5CDD505-2E9C-101B-9397-08002B2CF9AE}" pid="50" name="Topics">
    <vt:lpwstr>584;#100 (beginner)|7d022d07-ff67-4af8-910d-8ea6b46b5908</vt:lpwstr>
  </property>
  <property fmtid="{D5CDD505-2E9C-101B-9397-08002B2CF9AE}" pid="51" name="Groups">
    <vt:lpwstr/>
  </property>
  <property fmtid="{D5CDD505-2E9C-101B-9397-08002B2CF9AE}" pid="52" name="d2af5dae5ea040e28a1cff09510bf60b">
    <vt:lpwstr/>
  </property>
  <property fmtid="{D5CDD505-2E9C-101B-9397-08002B2CF9AE}" pid="53" name="MSIP_Label_f42aa342-8706-4288-bd11-ebb85995028c_ActionId">
    <vt:lpwstr>a2715e94-1970-4b16-8ec9-4545cc6e9087</vt:lpwstr>
  </property>
  <property fmtid="{D5CDD505-2E9C-101B-9397-08002B2CF9AE}" pid="54" name="Languages">
    <vt:lpwstr>22;#English|cb91f272-ce4d-4a7e-9bbf-78b58e3d188d</vt:lpwstr>
  </property>
  <property fmtid="{D5CDD505-2E9C-101B-9397-08002B2CF9AE}" pid="55" name="messageframeworktype">
    <vt:lpwstr/>
  </property>
  <property fmtid="{D5CDD505-2E9C-101B-9397-08002B2CF9AE}" pid="56" name="p1cd454bacc149bfbcfd764edd279de7">
    <vt:lpwstr/>
  </property>
  <property fmtid="{D5CDD505-2E9C-101B-9397-08002B2CF9AE}" pid="57" name="Expire Review">
    <vt:filetime>2020-11-13T08:00:00Z</vt:filetime>
  </property>
  <property fmtid="{D5CDD505-2E9C-101B-9397-08002B2CF9AE}" pid="58" name="k8073fd852084ec1ba6e2c8d5ade6bf8">
    <vt:lpwstr>not solution area specific|8c6cfd38-6d68-482e-b804-d4582ad5b9fe</vt:lpwstr>
  </property>
  <property fmtid="{D5CDD505-2E9C-101B-9397-08002B2CF9AE}" pid="59" name="mafbf0bb15774bf782b6f7937f17c8ce">
    <vt:lpwstr>Sales|72627068-acd7-4c1a-8b95-a0256be5dc9f</vt:lpwstr>
  </property>
  <property fmtid="{D5CDD505-2E9C-101B-9397-08002B2CF9AE}" pid="60" name="i7ea4c13ddfd467b9bb281d44c777b52">
    <vt:lpwstr>documents|e037ed84-7d8e-4cbb-9c8f-61e80301a44f</vt:lpwstr>
  </property>
  <property fmtid="{D5CDD505-2E9C-101B-9397-08002B2CF9AE}" pid="61" name="ArticulateGUID">
    <vt:lpwstr>D8B4192C-AF42-41F5-A962-D2ED02569D6C</vt:lpwstr>
  </property>
  <property fmtid="{D5CDD505-2E9C-101B-9397-08002B2CF9AE}" pid="62" name="ArticulatePath">
    <vt:lpwstr>Microsoft Advertising Demo for NRF_SHORT</vt:lpwstr>
  </property>
</Properties>
</file>